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notesMasterIdLst>
    <p:notesMasterId r:id="rId10"/>
  </p:notesMasterIdLst>
  <p:sldIdLst>
    <p:sldId id="288" r:id="rId2"/>
    <p:sldId id="289" r:id="rId3"/>
    <p:sldId id="290" r:id="rId4"/>
    <p:sldId id="291" r:id="rId5"/>
    <p:sldId id="286" r:id="rId6"/>
    <p:sldId id="292" r:id="rId7"/>
    <p:sldId id="293" r:id="rId8"/>
    <p:sldId id="28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D4F"/>
    <a:srgbClr val="FDB725"/>
    <a:srgbClr val="FB923B"/>
    <a:srgbClr val="F05124"/>
    <a:srgbClr val="005F9C"/>
    <a:srgbClr val="47AAE0"/>
    <a:srgbClr val="568CC9"/>
    <a:srgbClr val="EA23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96683" autoAdjust="0"/>
  </p:normalViewPr>
  <p:slideViewPr>
    <p:cSldViewPr>
      <p:cViewPr>
        <p:scale>
          <a:sx n="50" d="100"/>
          <a:sy n="50" d="100"/>
        </p:scale>
        <p:origin x="1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9CDF1-45AF-417B-99BE-E223BE0F5835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6B611-E8FD-496F-A17D-38BC91098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9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2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6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8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7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4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68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52CC1-BC2B-4B47-957B-AE998F80DA6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DC5A2-BF05-4E6A-9250-2BDC4918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6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63"/>
          <a:stretch/>
        </p:blipFill>
        <p:spPr bwMode="auto">
          <a:xfrm>
            <a:off x="-29572" y="5317031"/>
            <a:ext cx="9127184" cy="154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716040"/>
            <a:ext cx="14747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502768"/>
            <a:ext cx="910029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10404" y="6078346"/>
            <a:ext cx="123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elgrad" pitchFamily="2" charset="0"/>
              </a:rPr>
              <a:t>#RESO16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000" dirty="0"/>
              <a:t>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9815"/>
            <a:ext cx="3802778" cy="13716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3800" b="1" dirty="0"/>
              <a:t>MLS Best Practice – </a:t>
            </a:r>
            <a:r>
              <a:rPr lang="en-US" sz="3600" b="1" i="1" dirty="0"/>
              <a:t>Data Management</a:t>
            </a:r>
            <a:endParaRPr lang="en-US" sz="3800" b="1" i="1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i="1" dirty="0"/>
              <a:t>Denee Evans, CEO			CMLS</a:t>
            </a:r>
          </a:p>
          <a:p>
            <a:r>
              <a:rPr lang="en-US" i="1" dirty="0"/>
              <a:t>Ethan Bailey, </a:t>
            </a:r>
            <a:r>
              <a:rPr lang="en-US" i="1" dirty="0"/>
              <a:t>Senior Director</a:t>
            </a:r>
            <a:r>
              <a:rPr lang="en-US" i="1" dirty="0"/>
              <a:t>	CoreLogic</a:t>
            </a:r>
          </a:p>
          <a:p>
            <a:pPr marL="0" indent="0">
              <a:buNone/>
            </a:pPr>
            <a:r>
              <a:rPr lang="en-US" sz="1800" i="1" dirty="0"/>
              <a:t>                      of Software Engineering &amp; Technology</a:t>
            </a:r>
            <a:endParaRPr lang="en-US" sz="1800" i="1" dirty="0"/>
          </a:p>
          <a:p>
            <a:r>
              <a:rPr lang="en-US" i="1" dirty="0"/>
              <a:t>Tim Dain, MLS Director		Austin BOR</a:t>
            </a:r>
          </a:p>
        </p:txBody>
      </p:sp>
    </p:spTree>
    <p:extLst>
      <p:ext uri="{BB962C8B-B14F-4D97-AF65-F5344CB8AC3E}">
        <p14:creationId xmlns:p14="http://schemas.microsoft.com/office/powerpoint/2010/main" val="785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63"/>
          <a:stretch/>
        </p:blipFill>
        <p:spPr bwMode="auto">
          <a:xfrm>
            <a:off x="-29572" y="5317031"/>
            <a:ext cx="9127184" cy="154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716040"/>
            <a:ext cx="14747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502768"/>
            <a:ext cx="910029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10404" y="6078346"/>
            <a:ext cx="123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elgrad" pitchFamily="2" charset="0"/>
              </a:rPr>
              <a:t>#RESO16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000" dirty="0"/>
              <a:t>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2880"/>
            <a:ext cx="3802778" cy="1371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567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dirty="0"/>
              <a:t>MISSION</a:t>
            </a:r>
          </a:p>
          <a:p>
            <a:pPr marL="0" indent="0">
              <a:buNone/>
            </a:pPr>
            <a:r>
              <a:rPr lang="en-US" sz="4400" i="1" dirty="0"/>
              <a:t>To bring the real estate industry together and explore issues, provide solutions, advance multiple listing services, and build a better marketplace.</a:t>
            </a:r>
          </a:p>
          <a:p>
            <a:pPr marL="0" indent="0">
              <a:buNone/>
            </a:pPr>
            <a:endParaRPr lang="en-US" sz="2200" i="1" dirty="0"/>
          </a:p>
          <a:p>
            <a:pPr marL="0" indent="0">
              <a:buNone/>
            </a:pPr>
            <a:r>
              <a:rPr lang="en-US" sz="5100" b="1" dirty="0"/>
              <a:t>VISION</a:t>
            </a:r>
            <a:endParaRPr lang="en-US" sz="4400" b="1" dirty="0"/>
          </a:p>
          <a:p>
            <a:pPr marL="0" indent="0">
              <a:buNone/>
            </a:pPr>
            <a:r>
              <a:rPr lang="en-US" sz="4400" i="1" dirty="0"/>
              <a:t>To be the global leader in aligning the real estate industry toward a better, more efficient marketplace.</a:t>
            </a:r>
          </a:p>
          <a:p>
            <a:pPr marL="0" indent="0">
              <a:buNone/>
            </a:pPr>
            <a:endParaRPr lang="en-US" sz="2200" i="1" dirty="0"/>
          </a:p>
          <a:p>
            <a:pPr marL="0" indent="0">
              <a:buNone/>
            </a:pPr>
            <a:r>
              <a:rPr lang="en-US" sz="5100" b="1" dirty="0"/>
              <a:t>CORE VALUES</a:t>
            </a:r>
          </a:p>
          <a:p>
            <a:pPr marL="0" indent="0">
              <a:buNone/>
            </a:pPr>
            <a:r>
              <a:rPr lang="en-US" sz="4400" i="1" dirty="0"/>
              <a:t>Leadership. Vision. Collaborative. Strategic. Integrity. 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74956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63"/>
          <a:stretch/>
        </p:blipFill>
        <p:spPr bwMode="auto">
          <a:xfrm>
            <a:off x="-29572" y="5317031"/>
            <a:ext cx="9127184" cy="154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716040"/>
            <a:ext cx="14747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502768"/>
            <a:ext cx="910029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10404" y="6078346"/>
            <a:ext cx="123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elgrad" pitchFamily="2" charset="0"/>
              </a:rPr>
              <a:t>#RESO16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000" dirty="0"/>
              <a:t>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2880"/>
            <a:ext cx="3802778" cy="1371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56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200" b="1" dirty="0"/>
              <a:t>MLS Best Practices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3500" i="1" dirty="0"/>
              <a:t>Published in 2015</a:t>
            </a:r>
          </a:p>
          <a:p>
            <a:pPr lvl="1"/>
            <a:r>
              <a:rPr lang="en-US" sz="2400" i="1" dirty="0"/>
              <a:t>Ann Bailey, Pranix</a:t>
            </a:r>
          </a:p>
          <a:p>
            <a:pPr lvl="1"/>
            <a:r>
              <a:rPr lang="en-US" sz="2400" i="1" dirty="0"/>
              <a:t>Strategic Initiative of CMLS</a:t>
            </a:r>
          </a:p>
          <a:p>
            <a:r>
              <a:rPr lang="en-US" sz="3500" i="1" dirty="0"/>
              <a:t>Created by the industry</a:t>
            </a:r>
          </a:p>
          <a:p>
            <a:r>
              <a:rPr lang="en-US" sz="3500" i="1" dirty="0"/>
              <a:t>Living document that will continue to be update</a:t>
            </a:r>
            <a:endParaRPr lang="en-US" sz="3500" i="1" dirty="0"/>
          </a:p>
        </p:txBody>
      </p:sp>
    </p:spTree>
    <p:extLst>
      <p:ext uri="{BB962C8B-B14F-4D97-AF65-F5344CB8AC3E}">
        <p14:creationId xmlns:p14="http://schemas.microsoft.com/office/powerpoint/2010/main" val="214681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63"/>
          <a:stretch/>
        </p:blipFill>
        <p:spPr bwMode="auto">
          <a:xfrm>
            <a:off x="-29572" y="5317031"/>
            <a:ext cx="9127184" cy="154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716040"/>
            <a:ext cx="14747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502768"/>
            <a:ext cx="910029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10404" y="6078346"/>
            <a:ext cx="123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elgrad" pitchFamily="2" charset="0"/>
              </a:rPr>
              <a:t>#RESO16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000" dirty="0"/>
              <a:t>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2880"/>
            <a:ext cx="3802778" cy="1371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56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200" b="1" dirty="0"/>
              <a:t>CMLS Section Councils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3500" i="1" dirty="0"/>
              <a:t>Best Practices Focused</a:t>
            </a:r>
          </a:p>
          <a:p>
            <a:pPr lvl="1"/>
            <a:r>
              <a:rPr lang="en-US" sz="2400" i="1" dirty="0"/>
              <a:t>Re-Launched in 2016</a:t>
            </a:r>
          </a:p>
          <a:p>
            <a:pPr lvl="1"/>
            <a:r>
              <a:rPr lang="en-US" sz="2400" i="1" dirty="0"/>
              <a:t>Strategic Initiative of CMLS</a:t>
            </a:r>
          </a:p>
          <a:p>
            <a:r>
              <a:rPr lang="en-US" sz="3500" i="1" dirty="0"/>
              <a:t>Great way to get involved</a:t>
            </a:r>
          </a:p>
          <a:p>
            <a:r>
              <a:rPr lang="en-US" sz="3500" i="1" dirty="0"/>
              <a:t>Responsible for updating the MLS Best Practices</a:t>
            </a:r>
            <a:endParaRPr lang="en-US" sz="3500" i="1" dirty="0"/>
          </a:p>
        </p:txBody>
      </p:sp>
    </p:spTree>
    <p:extLst>
      <p:ext uri="{BB962C8B-B14F-4D97-AF65-F5344CB8AC3E}">
        <p14:creationId xmlns:p14="http://schemas.microsoft.com/office/powerpoint/2010/main" val="52999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63"/>
          <a:stretch/>
        </p:blipFill>
        <p:spPr bwMode="auto">
          <a:xfrm>
            <a:off x="-29572" y="5317031"/>
            <a:ext cx="9127184" cy="154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716040"/>
            <a:ext cx="14747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502768"/>
            <a:ext cx="910029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10404" y="6078346"/>
            <a:ext cx="123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elgrad" pitchFamily="2" charset="0"/>
              </a:rPr>
              <a:t>#RESO16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Business Case 1</a:t>
            </a:r>
            <a:r>
              <a:rPr lang="en-US" sz="3200" dirty="0"/>
              <a:t>: </a:t>
            </a:r>
            <a:br>
              <a:rPr lang="en-US" sz="3000" dirty="0"/>
            </a:br>
            <a:r>
              <a:rPr lang="en-US" sz="2800" dirty="0"/>
              <a:t>One RETS Feed, Multiple Uses: RETS Credential Reuse</a:t>
            </a:r>
            <a:endParaRPr lang="en-US" sz="3000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914400" y="1835241"/>
            <a:ext cx="7886700" cy="27640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Problem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Vendor representing multiple brokers/agents must log in 1x for each to retrieve the same data set.  </a:t>
            </a:r>
          </a:p>
          <a:p>
            <a:pPr lvl="1"/>
            <a:r>
              <a:rPr lang="en-US" dirty="0"/>
              <a:t>Inefficient; results in multiple server requests and duplicative data transfer.</a:t>
            </a:r>
          </a:p>
        </p:txBody>
      </p:sp>
    </p:spTree>
    <p:extLst>
      <p:ext uri="{BB962C8B-B14F-4D97-AF65-F5344CB8AC3E}">
        <p14:creationId xmlns:p14="http://schemas.microsoft.com/office/powerpoint/2010/main" val="379238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63"/>
          <a:stretch/>
        </p:blipFill>
        <p:spPr bwMode="auto">
          <a:xfrm>
            <a:off x="-29572" y="5317031"/>
            <a:ext cx="9127184" cy="154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716040"/>
            <a:ext cx="14747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502768"/>
            <a:ext cx="910029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10404" y="6078346"/>
            <a:ext cx="123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elgrad" pitchFamily="2" charset="0"/>
              </a:rPr>
              <a:t>#RESO16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Business Case 1</a:t>
            </a:r>
            <a:r>
              <a:rPr lang="en-US" sz="3200" dirty="0"/>
              <a:t>: </a:t>
            </a:r>
            <a:br>
              <a:rPr lang="en-US" sz="3000" dirty="0"/>
            </a:br>
            <a:r>
              <a:rPr lang="en-US" sz="2800" dirty="0"/>
              <a:t>One RETS Feed, Multiple Uses: RETS Credential Reuse</a:t>
            </a:r>
            <a:endParaRPr lang="en-US" sz="3000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838200" y="1370710"/>
            <a:ext cx="7467600" cy="27756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u="sng" dirty="0"/>
              <a:t>Solution</a:t>
            </a:r>
            <a:r>
              <a:rPr lang="en-US" dirty="0"/>
              <a:t>: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400" dirty="0"/>
              <a:t>Single credential for each vendor with the same use case (e.g. IDX, VOW, etc.) coupled with daily verification of the active status of each member the vendor represents.</a:t>
            </a:r>
          </a:p>
          <a:p>
            <a:pPr lvl="1"/>
            <a:r>
              <a:rPr lang="en-US" sz="2000" dirty="0"/>
              <a:t>Roster access is required.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38200" y="3602446"/>
            <a:ext cx="7467600" cy="173375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u="sng" dirty="0">
                <a:latin typeface="+mn-lt"/>
              </a:rPr>
              <a:t>Benefits</a:t>
            </a:r>
            <a:r>
              <a:rPr lang="en-US" sz="2800" dirty="0">
                <a:latin typeface="+mn-lt"/>
              </a:rPr>
              <a:t>: </a:t>
            </a:r>
          </a:p>
          <a:p>
            <a:r>
              <a:rPr lang="en-US" sz="2400" dirty="0">
                <a:latin typeface="+mn-lt"/>
              </a:rPr>
              <a:t>Efficiency of operation (time/processing/bandwidth savings), simplicity, and enhanced security (reduces active credentials that could be exploited).</a:t>
            </a:r>
          </a:p>
        </p:txBody>
      </p:sp>
    </p:spTree>
    <p:extLst>
      <p:ext uri="{BB962C8B-B14F-4D97-AF65-F5344CB8AC3E}">
        <p14:creationId xmlns:p14="http://schemas.microsoft.com/office/powerpoint/2010/main" val="1536706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63"/>
          <a:stretch/>
        </p:blipFill>
        <p:spPr bwMode="auto">
          <a:xfrm>
            <a:off x="-29572" y="5317031"/>
            <a:ext cx="9127184" cy="154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716040"/>
            <a:ext cx="14747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502768"/>
            <a:ext cx="910029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10404" y="6078346"/>
            <a:ext cx="1233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elgrad" pitchFamily="2" charset="0"/>
              </a:rPr>
              <a:t>#RESO16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2438400"/>
          </a:xfrm>
        </p:spPr>
        <p:txBody>
          <a:bodyPr numCol="2">
            <a:normAutofit/>
          </a:bodyPr>
          <a:lstStyle/>
          <a:p>
            <a:r>
              <a:rPr lang="en-US" sz="4800" b="1" u="sng" dirty="0"/>
              <a:t>RESO</a:t>
            </a:r>
            <a:br>
              <a:rPr lang="en-US" sz="4000" b="1" u="sng" dirty="0"/>
            </a:br>
            <a:br>
              <a:rPr lang="en-US" sz="3000" dirty="0"/>
            </a:br>
            <a:r>
              <a:rPr lang="en-US" sz="3600" i="1" dirty="0"/>
              <a:t>Standards</a:t>
            </a:r>
            <a:br>
              <a:rPr lang="en-US" sz="3000" dirty="0"/>
            </a:br>
            <a:br>
              <a:rPr lang="en-US" sz="3000" dirty="0"/>
            </a:br>
            <a:r>
              <a:rPr lang="en-US" sz="4800" b="1" u="sng" dirty="0"/>
              <a:t>CMLS</a:t>
            </a:r>
            <a:br>
              <a:rPr lang="en-US" sz="4000" b="1" u="sng" dirty="0"/>
            </a:br>
            <a:br>
              <a:rPr lang="en-US" sz="3000" dirty="0"/>
            </a:br>
            <a:r>
              <a:rPr lang="en-US" sz="3600" i="1" dirty="0"/>
              <a:t>Best Practice</a:t>
            </a:r>
            <a:endParaRPr lang="en-US" sz="3000" i="1" dirty="0"/>
          </a:p>
        </p:txBody>
      </p:sp>
      <p:sp>
        <p:nvSpPr>
          <p:cNvPr id="3" name="Rectangle 2"/>
          <p:cNvSpPr/>
          <p:nvPr/>
        </p:nvSpPr>
        <p:spPr>
          <a:xfrm>
            <a:off x="3769536" y="1793464"/>
            <a:ext cx="1604927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39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13450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Questions…….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>
                <a:sym typeface="Wingdings" panose="05000000000000000000" pitchFamily="2" charset="2"/>
              </a:rPr>
              <a:t></a:t>
            </a:r>
            <a:endParaRPr lang="en-US" sz="23900" dirty="0"/>
          </a:p>
        </p:txBody>
      </p:sp>
    </p:spTree>
    <p:extLst>
      <p:ext uri="{BB962C8B-B14F-4D97-AF65-F5344CB8AC3E}">
        <p14:creationId xmlns:p14="http://schemas.microsoft.com/office/powerpoint/2010/main" val="3580079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</TotalTime>
  <Words>245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Belgrad</vt:lpstr>
      <vt:lpstr>Calibri</vt:lpstr>
      <vt:lpstr>Wingdings</vt:lpstr>
      <vt:lpstr>Office Theme</vt:lpstr>
      <vt:lpstr>     </vt:lpstr>
      <vt:lpstr>     </vt:lpstr>
      <vt:lpstr>     </vt:lpstr>
      <vt:lpstr>     </vt:lpstr>
      <vt:lpstr>Business Case 1:  One RETS Feed, Multiple Uses: RETS Credential Reuse</vt:lpstr>
      <vt:lpstr>Business Case 1:  One RETS Feed, Multiple Uses: RETS Credential Reuse</vt:lpstr>
      <vt:lpstr>RESO  Standards  CMLS  Best Practice</vt:lpstr>
      <vt:lpstr>Questions…….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Jadine Sturgill</dc:creator>
  <cp:lastModifiedBy>Denee Evans</cp:lastModifiedBy>
  <cp:revision>73</cp:revision>
  <dcterms:created xsi:type="dcterms:W3CDTF">2016-03-30T12:22:49Z</dcterms:created>
  <dcterms:modified xsi:type="dcterms:W3CDTF">2016-10-25T18:53:01Z</dcterms:modified>
</cp:coreProperties>
</file>