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9" r:id="rId3"/>
    <p:sldId id="286" r:id="rId4"/>
    <p:sldId id="287" r:id="rId5"/>
    <p:sldId id="267" r:id="rId6"/>
    <p:sldId id="288" r:id="rId7"/>
    <p:sldId id="289" r:id="rId8"/>
    <p:sldId id="290" r:id="rId9"/>
    <p:sldId id="270" r:id="rId10"/>
    <p:sldId id="264" r:id="rId11"/>
    <p:sldId id="280" r:id="rId12"/>
    <p:sldId id="291" r:id="rId13"/>
    <p:sldId id="292" r:id="rId14"/>
    <p:sldId id="293" r:id="rId15"/>
    <p:sldId id="294" r:id="rId16"/>
    <p:sldId id="295" r:id="rId17"/>
    <p:sldId id="296" r:id="rId18"/>
    <p:sldId id="297" r:id="rId19"/>
    <p:sldId id="298" r:id="rId20"/>
    <p:sldId id="281" r:id="rId21"/>
    <p:sldId id="299" r:id="rId22"/>
    <p:sldId id="300" r:id="rId23"/>
    <p:sldId id="301" r:id="rId24"/>
    <p:sldId id="302" r:id="rId25"/>
    <p:sldId id="303" r:id="rId26"/>
    <p:sldId id="304" r:id="rId27"/>
    <p:sldId id="305" r:id="rId28"/>
    <p:sldId id="306" r:id="rId29"/>
    <p:sldId id="282" r:id="rId30"/>
    <p:sldId id="307" r:id="rId31"/>
    <p:sldId id="308" r:id="rId32"/>
    <p:sldId id="309" r:id="rId33"/>
    <p:sldId id="310" r:id="rId34"/>
    <p:sldId id="311" r:id="rId35"/>
    <p:sldId id="312" r:id="rId36"/>
    <p:sldId id="313" r:id="rId37"/>
    <p:sldId id="314" r:id="rId38"/>
    <p:sldId id="315" r:id="rId39"/>
    <p:sldId id="265"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68" autoAdjust="0"/>
    <p:restoredTop sz="94660"/>
  </p:normalViewPr>
  <p:slideViewPr>
    <p:cSldViewPr snapToGrid="0">
      <p:cViewPr varScale="1">
        <p:scale>
          <a:sx n="92" d="100"/>
          <a:sy n="92" d="100"/>
        </p:scale>
        <p:origin x="-516"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E381E6-7B7D-440A-939C-0577F96815B0}" type="datetimeFigureOut">
              <a:rPr lang="en-US" smtClean="0"/>
              <a:t>3/6/2017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B8F08F-2075-4B8E-8D28-281781122DCE}" type="slidenum">
              <a:rPr lang="en-US" smtClean="0"/>
              <a:t>‹#›</a:t>
            </a:fld>
            <a:endParaRPr lang="en-US" dirty="0"/>
          </a:p>
        </p:txBody>
      </p:sp>
    </p:spTree>
    <p:extLst>
      <p:ext uri="{BB962C8B-B14F-4D97-AF65-F5344CB8AC3E}">
        <p14:creationId xmlns:p14="http://schemas.microsoft.com/office/powerpoint/2010/main" val="994599308"/>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E381E6-7B7D-440A-939C-0577F96815B0}" type="datetimeFigureOut">
              <a:rPr lang="en-US" smtClean="0"/>
              <a:t>3/6/2017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B8F08F-2075-4B8E-8D28-281781122DCE}" type="slidenum">
              <a:rPr lang="en-US" smtClean="0"/>
              <a:t>‹#›</a:t>
            </a:fld>
            <a:endParaRPr lang="en-US" dirty="0"/>
          </a:p>
        </p:txBody>
      </p:sp>
    </p:spTree>
    <p:extLst>
      <p:ext uri="{BB962C8B-B14F-4D97-AF65-F5344CB8AC3E}">
        <p14:creationId xmlns:p14="http://schemas.microsoft.com/office/powerpoint/2010/main" val="2522958729"/>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E381E6-7B7D-440A-939C-0577F96815B0}" type="datetimeFigureOut">
              <a:rPr lang="en-US" smtClean="0"/>
              <a:t>3/6/2017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B8F08F-2075-4B8E-8D28-281781122DCE}" type="slidenum">
              <a:rPr lang="en-US" smtClean="0"/>
              <a:t>‹#›</a:t>
            </a:fld>
            <a:endParaRPr lang="en-US" dirty="0"/>
          </a:p>
        </p:txBody>
      </p:sp>
    </p:spTree>
    <p:extLst>
      <p:ext uri="{BB962C8B-B14F-4D97-AF65-F5344CB8AC3E}">
        <p14:creationId xmlns:p14="http://schemas.microsoft.com/office/powerpoint/2010/main" val="177965838"/>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E381E6-7B7D-440A-939C-0577F96815B0}" type="datetimeFigureOut">
              <a:rPr lang="en-US" smtClean="0"/>
              <a:t>3/6/2017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B8F08F-2075-4B8E-8D28-281781122DCE}" type="slidenum">
              <a:rPr lang="en-US" smtClean="0"/>
              <a:t>‹#›</a:t>
            </a:fld>
            <a:endParaRPr lang="en-US" dirty="0"/>
          </a:p>
        </p:txBody>
      </p:sp>
    </p:spTree>
    <p:extLst>
      <p:ext uri="{BB962C8B-B14F-4D97-AF65-F5344CB8AC3E}">
        <p14:creationId xmlns:p14="http://schemas.microsoft.com/office/powerpoint/2010/main" val="369953697"/>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E381E6-7B7D-440A-939C-0577F96815B0}" type="datetimeFigureOut">
              <a:rPr lang="en-US" smtClean="0"/>
              <a:t>3/6/2017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B8F08F-2075-4B8E-8D28-281781122DCE}" type="slidenum">
              <a:rPr lang="en-US" smtClean="0"/>
              <a:t>‹#›</a:t>
            </a:fld>
            <a:endParaRPr lang="en-US" dirty="0"/>
          </a:p>
        </p:txBody>
      </p:sp>
    </p:spTree>
    <p:extLst>
      <p:ext uri="{BB962C8B-B14F-4D97-AF65-F5344CB8AC3E}">
        <p14:creationId xmlns:p14="http://schemas.microsoft.com/office/powerpoint/2010/main" val="1071666486"/>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E381E6-7B7D-440A-939C-0577F96815B0}" type="datetimeFigureOut">
              <a:rPr lang="en-US" smtClean="0"/>
              <a:t>3/6/2017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B8F08F-2075-4B8E-8D28-281781122DCE}" type="slidenum">
              <a:rPr lang="en-US" smtClean="0"/>
              <a:t>‹#›</a:t>
            </a:fld>
            <a:endParaRPr lang="en-US" dirty="0"/>
          </a:p>
        </p:txBody>
      </p:sp>
    </p:spTree>
    <p:extLst>
      <p:ext uri="{BB962C8B-B14F-4D97-AF65-F5344CB8AC3E}">
        <p14:creationId xmlns:p14="http://schemas.microsoft.com/office/powerpoint/2010/main" val="2923022954"/>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E381E6-7B7D-440A-939C-0577F96815B0}" type="datetimeFigureOut">
              <a:rPr lang="en-US" smtClean="0"/>
              <a:t>3/6/2017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B8F08F-2075-4B8E-8D28-281781122DCE}" type="slidenum">
              <a:rPr lang="en-US" smtClean="0"/>
              <a:t>‹#›</a:t>
            </a:fld>
            <a:endParaRPr lang="en-US" dirty="0"/>
          </a:p>
        </p:txBody>
      </p:sp>
    </p:spTree>
    <p:extLst>
      <p:ext uri="{BB962C8B-B14F-4D97-AF65-F5344CB8AC3E}">
        <p14:creationId xmlns:p14="http://schemas.microsoft.com/office/powerpoint/2010/main" val="102697560"/>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E381E6-7B7D-440A-939C-0577F96815B0}" type="datetimeFigureOut">
              <a:rPr lang="en-US" smtClean="0"/>
              <a:t>3/6/2017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B8F08F-2075-4B8E-8D28-281781122DCE}" type="slidenum">
              <a:rPr lang="en-US" smtClean="0"/>
              <a:t>‹#›</a:t>
            </a:fld>
            <a:endParaRPr lang="en-US" dirty="0"/>
          </a:p>
        </p:txBody>
      </p:sp>
    </p:spTree>
    <p:extLst>
      <p:ext uri="{BB962C8B-B14F-4D97-AF65-F5344CB8AC3E}">
        <p14:creationId xmlns:p14="http://schemas.microsoft.com/office/powerpoint/2010/main" val="4059458350"/>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E381E6-7B7D-440A-939C-0577F96815B0}" type="datetimeFigureOut">
              <a:rPr lang="en-US" smtClean="0"/>
              <a:t>3/6/2017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B8F08F-2075-4B8E-8D28-281781122DCE}" type="slidenum">
              <a:rPr lang="en-US" smtClean="0"/>
              <a:t>‹#›</a:t>
            </a:fld>
            <a:endParaRPr lang="en-US" dirty="0"/>
          </a:p>
        </p:txBody>
      </p:sp>
    </p:spTree>
    <p:extLst>
      <p:ext uri="{BB962C8B-B14F-4D97-AF65-F5344CB8AC3E}">
        <p14:creationId xmlns:p14="http://schemas.microsoft.com/office/powerpoint/2010/main" val="3179652222"/>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E381E6-7B7D-440A-939C-0577F96815B0}" type="datetimeFigureOut">
              <a:rPr lang="en-US" smtClean="0"/>
              <a:t>3/6/2017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B8F08F-2075-4B8E-8D28-281781122DCE}" type="slidenum">
              <a:rPr lang="en-US" smtClean="0"/>
              <a:t>‹#›</a:t>
            </a:fld>
            <a:endParaRPr lang="en-US" dirty="0"/>
          </a:p>
        </p:txBody>
      </p:sp>
    </p:spTree>
    <p:extLst>
      <p:ext uri="{BB962C8B-B14F-4D97-AF65-F5344CB8AC3E}">
        <p14:creationId xmlns:p14="http://schemas.microsoft.com/office/powerpoint/2010/main" val="1413794880"/>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E381E6-7B7D-440A-939C-0577F96815B0}" type="datetimeFigureOut">
              <a:rPr lang="en-US" smtClean="0"/>
              <a:t>3/6/2017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B8F08F-2075-4B8E-8D28-281781122DCE}" type="slidenum">
              <a:rPr lang="en-US" smtClean="0"/>
              <a:t>‹#›</a:t>
            </a:fld>
            <a:endParaRPr lang="en-US" dirty="0"/>
          </a:p>
        </p:txBody>
      </p:sp>
    </p:spTree>
    <p:extLst>
      <p:ext uri="{BB962C8B-B14F-4D97-AF65-F5344CB8AC3E}">
        <p14:creationId xmlns:p14="http://schemas.microsoft.com/office/powerpoint/2010/main" val="3367892250"/>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381E6-7B7D-440A-939C-0577F96815B0}" type="datetimeFigureOut">
              <a:rPr lang="en-US" smtClean="0"/>
              <a:t>3/6/2017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B8F08F-2075-4B8E-8D28-281781122DCE}" type="slidenum">
              <a:rPr lang="en-US" smtClean="0"/>
              <a:t>‹#›</a:t>
            </a:fld>
            <a:endParaRPr lang="en-US" dirty="0"/>
          </a:p>
        </p:txBody>
      </p:sp>
    </p:spTree>
    <p:extLst>
      <p:ext uri="{BB962C8B-B14F-4D97-AF65-F5344CB8AC3E}">
        <p14:creationId xmlns:p14="http://schemas.microsoft.com/office/powerpoint/2010/main" val="2652636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g"/><Relationship Id="rId1" Type="http://schemas.openxmlformats.org/officeDocument/2006/relationships/slideLayout" Target="../slideLayouts/slideLayout9.xml"/><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9.xml"/><Relationship Id="rId4" Type="http://schemas.microsoft.com/office/2007/relationships/hdphoto" Target="../media/hdphoto2.wdp"/></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9.xml"/><Relationship Id="rId4" Type="http://schemas.microsoft.com/office/2007/relationships/hdphoto" Target="../media/hdphoto2.wdp"/></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9.xml"/><Relationship Id="rId4" Type="http://schemas.microsoft.com/office/2007/relationships/hdphoto" Target="../media/hdphoto2.wdp"/></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Layout" Target="../slideLayouts/slideLayout9.xml"/><Relationship Id="rId4" Type="http://schemas.microsoft.com/office/2007/relationships/hdphoto" Target="../media/hdphoto2.wdp"/></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g"/><Relationship Id="rId1" Type="http://schemas.openxmlformats.org/officeDocument/2006/relationships/slideLayout" Target="../slideLayouts/slideLayout9.xml"/><Relationship Id="rId4" Type="http://schemas.microsoft.com/office/2007/relationships/hdphoto" Target="../media/hdphoto2.wdp"/></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g"/><Relationship Id="rId1" Type="http://schemas.openxmlformats.org/officeDocument/2006/relationships/slideLayout" Target="../slideLayouts/slideLayout9.xml"/><Relationship Id="rId4" Type="http://schemas.microsoft.com/office/2007/relationships/hdphoto" Target="../media/hdphoto2.wdp"/></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Layout" Target="../slideLayouts/slideLayout9.xml"/><Relationship Id="rId4" Type="http://schemas.microsoft.com/office/2007/relationships/hdphoto" Target="../media/hdphoto2.wdp"/></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g"/><Relationship Id="rId1" Type="http://schemas.openxmlformats.org/officeDocument/2006/relationships/slideLayout" Target="../slideLayouts/slideLayout9.xml"/><Relationship Id="rId4"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9.xml"/><Relationship Id="rId4" Type="http://schemas.microsoft.com/office/2007/relationships/hdphoto" Target="../media/hdphoto2.wdp"/></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9.xml"/><Relationship Id="rId4" Type="http://schemas.microsoft.com/office/2007/relationships/hdphoto" Target="../media/hdphoto2.wdp"/></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Layout" Target="../slideLayouts/slideLayout9.xml"/><Relationship Id="rId4" Type="http://schemas.microsoft.com/office/2007/relationships/hdphoto" Target="../media/hdphoto2.wdp"/></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Layout" Target="../slideLayouts/slideLayout9.xml"/><Relationship Id="rId4" Type="http://schemas.microsoft.com/office/2007/relationships/hdphoto" Target="../media/hdphoto2.wdp"/></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g"/><Relationship Id="rId1" Type="http://schemas.openxmlformats.org/officeDocument/2006/relationships/slideLayout" Target="../slideLayouts/slideLayout9.xml"/><Relationship Id="rId4" Type="http://schemas.microsoft.com/office/2007/relationships/hdphoto" Target="../media/hdphoto2.wdp"/></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g"/><Relationship Id="rId1" Type="http://schemas.openxmlformats.org/officeDocument/2006/relationships/slideLayout" Target="../slideLayouts/slideLayout9.xml"/><Relationship Id="rId4" Type="http://schemas.microsoft.com/office/2007/relationships/hdphoto" Target="../media/hdphoto2.wdp"/></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Layout" Target="../slideLayouts/slideLayout9.xml"/><Relationship Id="rId4" Type="http://schemas.microsoft.com/office/2007/relationships/hdphoto" Target="../media/hdphoto2.wdp"/></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g"/><Relationship Id="rId1" Type="http://schemas.openxmlformats.org/officeDocument/2006/relationships/slideLayout" Target="../slideLayouts/slideLayout9.xml"/><Relationship Id="rId4" Type="http://schemas.microsoft.com/office/2007/relationships/hdphoto" Target="../media/hdphoto2.wdp"/></Relationships>
</file>

<file path=ppt/slides/_rels/slide2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9.xml"/><Relationship Id="rId4" Type="http://schemas.microsoft.com/office/2007/relationships/hdphoto" Target="../media/hdphoto2.wdp"/></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9.xml"/><Relationship Id="rId4" Type="http://schemas.microsoft.com/office/2007/relationships/hdphoto" Target="../media/hdphoto2.wdp"/></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Layout" Target="../slideLayouts/slideLayout9.xml"/><Relationship Id="rId4" Type="http://schemas.microsoft.com/office/2007/relationships/hdphoto" Target="../media/hdphoto2.wdp"/></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9.xml"/><Relationship Id="rId4" Type="http://schemas.microsoft.com/office/2007/relationships/hdphoto" Target="../media/hdphoto2.wdp"/></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Layout" Target="../slideLayouts/slideLayout9.xml"/><Relationship Id="rId4" Type="http://schemas.microsoft.com/office/2007/relationships/hdphoto" Target="../media/hdphoto2.wdp"/></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g"/><Relationship Id="rId1" Type="http://schemas.openxmlformats.org/officeDocument/2006/relationships/slideLayout" Target="../slideLayouts/slideLayout9.xml"/><Relationship Id="rId4" Type="http://schemas.microsoft.com/office/2007/relationships/hdphoto" Target="../media/hdphoto2.wdp"/></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Layout" Target="../slideLayouts/slideLayout9.xml"/><Relationship Id="rId4" Type="http://schemas.microsoft.com/office/2007/relationships/hdphoto" Target="../media/hdphoto2.wdp"/></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g"/><Relationship Id="rId1" Type="http://schemas.openxmlformats.org/officeDocument/2006/relationships/slideLayout" Target="../slideLayouts/slideLayout9.xml"/><Relationship Id="rId4" Type="http://schemas.microsoft.com/office/2007/relationships/hdphoto" Target="../media/hdphoto2.wdp"/></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g"/><Relationship Id="rId1" Type="http://schemas.openxmlformats.org/officeDocument/2006/relationships/slideLayout" Target="../slideLayouts/slideLayout9.xml"/><Relationship Id="rId4" Type="http://schemas.microsoft.com/office/2007/relationships/hdphoto" Target="../media/hdphoto2.wdp"/></Relationships>
</file>

<file path=ppt/slides/_rels/slide3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jpg"/><Relationship Id="rId1" Type="http://schemas.openxmlformats.org/officeDocument/2006/relationships/slideLayout" Target="../slideLayouts/slideLayout9.xml"/><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9.xml"/><Relationship Id="rId4" Type="http://schemas.microsoft.com/office/2007/relationships/hdphoto" Target="../media/hdphoto2.wdp"/></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9.xml"/><Relationship Id="rId4" Type="http://schemas.microsoft.com/office/2007/relationships/hdphoto" Target="../media/hdphoto2.wdp"/></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Layout" Target="../slideLayouts/slideLayout9.xml"/><Relationship Id="rId4" Type="http://schemas.microsoft.com/office/2007/relationships/hdphoto" Target="../media/hdphoto2.wdp"/></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g"/><Relationship Id="rId1" Type="http://schemas.openxmlformats.org/officeDocument/2006/relationships/slideLayout" Target="../slideLayouts/slideLayout9.xml"/><Relationship Id="rId4" Type="http://schemas.microsoft.com/office/2007/relationships/hdphoto" Target="../media/hdphoto2.wdp"/></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Layout" Target="../slideLayouts/slideLayout9.xml"/><Relationship Id="rId4" Type="http://schemas.microsoft.com/office/2007/relationships/hdphoto" Target="../media/hdphoto2.wdp"/></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g"/><Relationship Id="rId1" Type="http://schemas.openxmlformats.org/officeDocument/2006/relationships/slideLayout" Target="../slideLayouts/slideLayout9.xml"/><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59228" y="1199190"/>
            <a:ext cx="11634107" cy="3944470"/>
          </a:xfrm>
        </p:spPr>
        <p:txBody>
          <a:bodyPr>
            <a:normAutofit/>
          </a:bodyPr>
          <a:lstStyle/>
          <a:p>
            <a:r>
              <a:rPr lang="en-US" sz="5400" b="1" dirty="0">
                <a:solidFill>
                  <a:srgbClr val="0070C0"/>
                </a:solidFill>
                <a:latin typeface="Garamond" panose="02020404030301010803" pitchFamily="18" charset="0"/>
              </a:rPr>
              <a:t>2016 RESO FALL CONFERENCE</a:t>
            </a:r>
            <a:r>
              <a:rPr lang="en-US" dirty="0">
                <a:latin typeface="Garamond" panose="02020404030301010803" pitchFamily="18" charset="0"/>
              </a:rPr>
              <a:t/>
            </a:r>
            <a:br>
              <a:rPr lang="en-US" dirty="0">
                <a:latin typeface="Garamond" panose="02020404030301010803" pitchFamily="18" charset="0"/>
              </a:rPr>
            </a:br>
            <a:r>
              <a:rPr lang="en-US" sz="4000" b="1" dirty="0">
                <a:solidFill>
                  <a:schemeClr val="accent2"/>
                </a:solidFill>
                <a:latin typeface="Garamond" panose="02020404030301010803" pitchFamily="18" charset="0"/>
              </a:rPr>
              <a:t>“ACCELERATING THE REACH OF</a:t>
            </a:r>
            <a:br>
              <a:rPr lang="en-US" sz="4000" b="1" dirty="0">
                <a:solidFill>
                  <a:schemeClr val="accent2"/>
                </a:solidFill>
                <a:latin typeface="Garamond" panose="02020404030301010803" pitchFamily="18" charset="0"/>
              </a:rPr>
            </a:br>
            <a:r>
              <a:rPr lang="en-US" sz="4000" b="1" dirty="0">
                <a:solidFill>
                  <a:schemeClr val="accent2"/>
                </a:solidFill>
                <a:latin typeface="Garamond" panose="02020404030301010803" pitchFamily="18" charset="0"/>
              </a:rPr>
              <a:t>DATA STANDARDS”</a:t>
            </a:r>
            <a:r>
              <a:rPr lang="en-US" sz="4400" dirty="0">
                <a:latin typeface="Garamond" panose="02020404030301010803" pitchFamily="18" charset="0"/>
              </a:rPr>
              <a:t/>
            </a:r>
            <a:br>
              <a:rPr lang="en-US" sz="4400" dirty="0">
                <a:latin typeface="Garamond" panose="02020404030301010803" pitchFamily="18" charset="0"/>
              </a:rPr>
            </a:br>
            <a:r>
              <a:rPr lang="en-US" sz="3600" dirty="0">
                <a:latin typeface="Garamond" panose="02020404030301010803" pitchFamily="18" charset="0"/>
              </a:rPr>
              <a:t>October 24 – 26, 2016</a:t>
            </a:r>
            <a:br>
              <a:rPr lang="en-US" sz="3600" dirty="0">
                <a:latin typeface="Garamond" panose="02020404030301010803" pitchFamily="18" charset="0"/>
              </a:rPr>
            </a:br>
            <a:r>
              <a:rPr lang="en-US" sz="3600" dirty="0">
                <a:latin typeface="Garamond" panose="02020404030301010803" pitchFamily="18" charset="0"/>
              </a:rPr>
              <a:t>Nashville, TN</a:t>
            </a:r>
          </a:p>
        </p:txBody>
      </p:sp>
      <p:pic>
        <p:nvPicPr>
          <p:cNvPr id="2" name="Picture 1"/>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4671858" y="1153389"/>
            <a:ext cx="3100348" cy="787477"/>
          </a:xfrm>
          <a:prstGeom prst="rect">
            <a:avLst/>
          </a:prstGeom>
        </p:spPr>
      </p:pic>
    </p:spTree>
    <p:extLst>
      <p:ext uri="{BB962C8B-B14F-4D97-AF65-F5344CB8AC3E}">
        <p14:creationId xmlns:p14="http://schemas.microsoft.com/office/powerpoint/2010/main" val="4072474472"/>
      </p:ext>
    </p:extLst>
  </p:cSld>
  <p:clrMapOvr>
    <a:masterClrMapping/>
  </p:clrMapOvr>
  <mc:AlternateContent xmlns:mc="http://schemas.openxmlformats.org/markup-compatibility/2006" xmlns:p14="http://schemas.microsoft.com/office/powerpoint/2010/main">
    <mc:Choice Requires="p14">
      <p:transition spd="slow" p14:dur="1750" advClick="0" advTm="3000">
        <p:fade/>
      </p:transition>
    </mc:Choice>
    <mc:Fallback xmlns="">
      <p:transition spd="slow" advClick="0" advTm="3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5923" y="913212"/>
            <a:ext cx="4337229" cy="1580605"/>
          </a:xfrm>
        </p:spPr>
        <p:txBody>
          <a:bodyPr>
            <a:normAutofit fontScale="90000"/>
          </a:bodyPr>
          <a:lstStyle/>
          <a:p>
            <a:pPr algn="ctr"/>
            <a:r>
              <a:rPr lang="en-US" sz="3600" b="1" dirty="0">
                <a:solidFill>
                  <a:srgbClr val="0070C0"/>
                </a:solidFill>
                <a:latin typeface="Garamond" panose="02020404030301010803" pitchFamily="18" charset="0"/>
              </a:rPr>
              <a:t>Greg Moore</a:t>
            </a:r>
            <a:r>
              <a:rPr lang="en-US" b="1" dirty="0">
                <a:latin typeface="Garamond" panose="02020404030301010803" pitchFamily="18" charset="0"/>
              </a:rPr>
              <a:t/>
            </a:r>
            <a:br>
              <a:rPr lang="en-US" b="1" dirty="0">
                <a:latin typeface="Garamond" panose="02020404030301010803" pitchFamily="18" charset="0"/>
              </a:rPr>
            </a:br>
            <a:r>
              <a:rPr lang="en-US" sz="2700" dirty="0">
                <a:latin typeface="Garamond" panose="02020404030301010803" pitchFamily="18" charset="0"/>
                <a:cs typeface="Calibri Light" panose="020F0302020204030204" pitchFamily="34" charset="0"/>
              </a:rPr>
              <a:t>Vice President Technical Systems at RMLS</a:t>
            </a:r>
            <a:r>
              <a:rPr lang="en-US" dirty="0"/>
              <a:t/>
            </a:r>
            <a:br>
              <a:rPr lang="en-US" dirty="0"/>
            </a:br>
            <a:endParaRPr lang="en-US" b="1" dirty="0">
              <a:latin typeface="Constantia" panose="02030602050306030303" pitchFamily="18" charset="0"/>
            </a:endParaRPr>
          </a:p>
        </p:txBody>
      </p:sp>
      <p:sp>
        <p:nvSpPr>
          <p:cNvPr id="6" name="Text Placeholder 3"/>
          <p:cNvSpPr>
            <a:spLocks noGrp="1"/>
          </p:cNvSpPr>
          <p:nvPr>
            <p:ph type="body" sz="half" idx="2"/>
          </p:nvPr>
        </p:nvSpPr>
        <p:spPr>
          <a:xfrm>
            <a:off x="691662" y="2404159"/>
            <a:ext cx="5005753" cy="3341277"/>
          </a:xfrm>
        </p:spPr>
        <p:txBody>
          <a:bodyPr>
            <a:normAutofit/>
          </a:bodyPr>
          <a:lstStyle/>
          <a:p>
            <a:r>
              <a:rPr lang="en-US" sz="2400" dirty="0">
                <a:latin typeface="Garamond" panose="02020404030301010803" pitchFamily="18" charset="0"/>
                <a:cs typeface="Calibri Light" panose="020F0302020204030204" pitchFamily="34" charset="0"/>
              </a:rPr>
              <a:t>“Having worked in the industry for 30 years. I want to give back to the industry and the value of standards. What RESO is doing with the standards is invaluable to the industry.”</a:t>
            </a: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5933116" y="913212"/>
            <a:ext cx="4723914" cy="4723914"/>
          </a:xfrm>
        </p:spPr>
      </p:pic>
      <p:cxnSp>
        <p:nvCxnSpPr>
          <p:cNvPr id="8" name="Straight Connector 7"/>
          <p:cNvCxnSpPr/>
          <p:nvPr/>
        </p:nvCxnSpPr>
        <p:spPr>
          <a:xfrm>
            <a:off x="810492" y="2223654"/>
            <a:ext cx="4707081" cy="0"/>
          </a:xfrm>
          <a:prstGeom prst="line">
            <a:avLst/>
          </a:prstGeom>
        </p:spPr>
        <p:style>
          <a:lnRef idx="1">
            <a:schemeClr val="accent2"/>
          </a:lnRef>
          <a:fillRef idx="0">
            <a:schemeClr val="accent2"/>
          </a:fillRef>
          <a:effectRef idx="0">
            <a:schemeClr val="accent2"/>
          </a:effectRef>
          <a:fontRef idx="minor">
            <a:schemeClr val="tx1"/>
          </a:fontRef>
        </p:style>
      </p:cxnSp>
      <p:pic>
        <p:nvPicPr>
          <p:cNvPr id="9" name="Picture 8"/>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881695493"/>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70C0"/>
                </a:solidFill>
                <a:latin typeface="Garamond" panose="02020404030301010803" pitchFamily="18" charset="0"/>
              </a:rPr>
              <a:t>WHAT IS THE VALUE OF RESO TO YOUR </a:t>
            </a:r>
            <a:r>
              <a:rPr lang="en-US" b="1" dirty="0" smtClean="0">
                <a:solidFill>
                  <a:srgbClr val="0070C0"/>
                </a:solidFill>
                <a:latin typeface="Garamond" panose="02020404030301010803" pitchFamily="18" charset="0"/>
              </a:rPr>
              <a:t>ORGANIZATION?</a:t>
            </a:r>
            <a:endParaRPr lang="en-US" b="1" dirty="0">
              <a:solidFill>
                <a:srgbClr val="0070C0"/>
              </a:solidFill>
              <a:latin typeface="Garamond" panose="02020404030301010803" pitchFamily="18" charset="0"/>
            </a:endParaRPr>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1933742089"/>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962" y="987425"/>
            <a:ext cx="4199366" cy="1647580"/>
          </a:xfrm>
        </p:spPr>
        <p:txBody>
          <a:bodyPr>
            <a:normAutofit fontScale="90000"/>
          </a:bodyPr>
          <a:lstStyle/>
          <a:p>
            <a:pPr algn="ctr"/>
            <a:r>
              <a:rPr lang="en-US" sz="3600" b="1" dirty="0">
                <a:solidFill>
                  <a:srgbClr val="0070C0"/>
                </a:solidFill>
                <a:latin typeface="Garamond" panose="02020404030301010803" pitchFamily="18" charset="0"/>
              </a:rPr>
              <a:t>Dan Troup</a:t>
            </a:r>
            <a:r>
              <a:rPr lang="en-US" dirty="0">
                <a:latin typeface="Garamond" panose="02020404030301010803" pitchFamily="18" charset="0"/>
              </a:rPr>
              <a:t/>
            </a:r>
            <a:br>
              <a:rPr lang="en-US" dirty="0">
                <a:latin typeface="Garamond" panose="02020404030301010803" pitchFamily="18" charset="0"/>
              </a:rPr>
            </a:br>
            <a:r>
              <a:rPr lang="en-US" sz="2700" dirty="0">
                <a:latin typeface="Garamond" panose="02020404030301010803" pitchFamily="18" charset="0"/>
                <a:cs typeface="Calibri Light" panose="020F0302020204030204" pitchFamily="34" charset="0"/>
              </a:rPr>
              <a:t>Technology Director at RE/Max of Michigan</a:t>
            </a:r>
            <a:r>
              <a:rPr lang="en-US" dirty="0"/>
              <a:t/>
            </a:r>
            <a:br>
              <a:rPr lang="en-US" dirty="0"/>
            </a:br>
            <a:endParaRPr lang="en-US" dirty="0"/>
          </a:p>
        </p:txBody>
      </p:sp>
      <p:sp>
        <p:nvSpPr>
          <p:cNvPr id="4" name="Text Placeholder 3"/>
          <p:cNvSpPr>
            <a:spLocks noGrp="1"/>
          </p:cNvSpPr>
          <p:nvPr>
            <p:ph type="body" sz="half" idx="2"/>
          </p:nvPr>
        </p:nvSpPr>
        <p:spPr>
          <a:xfrm>
            <a:off x="574430" y="2649415"/>
            <a:ext cx="5146431" cy="3211635"/>
          </a:xfrm>
        </p:spPr>
        <p:txBody>
          <a:bodyPr>
            <a:normAutofit/>
          </a:bodyPr>
          <a:lstStyle/>
          <a:p>
            <a:r>
              <a:rPr lang="en-US" sz="2400" dirty="0">
                <a:latin typeface="Garamond" panose="02020404030301010803" pitchFamily="18" charset="0"/>
                <a:cs typeface="Calibri Light" panose="020F0302020204030204" pitchFamily="34" charset="0"/>
              </a:rPr>
              <a:t>“The day to day tools that we use. Anything that touches the listing product, RESO has a hand in it. Things like the RESO data dictionary are going to make things a lot easier in the future.”</a:t>
            </a: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6074430" y="987425"/>
            <a:ext cx="4873625" cy="4873625"/>
          </a:xfrm>
        </p:spPr>
      </p:pic>
      <p:cxnSp>
        <p:nvCxnSpPr>
          <p:cNvPr id="6" name="Straight Connector 5"/>
          <p:cNvCxnSpPr/>
          <p:nvPr/>
        </p:nvCxnSpPr>
        <p:spPr>
          <a:xfrm>
            <a:off x="831272" y="2296391"/>
            <a:ext cx="4707081" cy="0"/>
          </a:xfrm>
          <a:prstGeom prst="line">
            <a:avLst/>
          </a:prstGeom>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2267653949"/>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898" y="990112"/>
            <a:ext cx="3932237" cy="1600200"/>
          </a:xfrm>
        </p:spPr>
        <p:txBody>
          <a:bodyPr>
            <a:normAutofit/>
          </a:bodyPr>
          <a:lstStyle/>
          <a:p>
            <a:pPr algn="ctr"/>
            <a:r>
              <a:rPr lang="en-US" b="1" dirty="0">
                <a:solidFill>
                  <a:srgbClr val="0070C0"/>
                </a:solidFill>
                <a:latin typeface="Garamond" panose="02020404030301010803" pitchFamily="18" charset="0"/>
              </a:rPr>
              <a:t>Marilyn Wilson</a:t>
            </a:r>
            <a:r>
              <a:rPr lang="en-US" b="1" dirty="0">
                <a:latin typeface="Garamond" panose="02020404030301010803" pitchFamily="18" charset="0"/>
              </a:rPr>
              <a:t/>
            </a:r>
            <a:br>
              <a:rPr lang="en-US" b="1" dirty="0">
                <a:latin typeface="Garamond" panose="02020404030301010803" pitchFamily="18" charset="0"/>
              </a:rPr>
            </a:br>
            <a:r>
              <a:rPr lang="en-US" sz="2400" dirty="0">
                <a:latin typeface="Garamond" panose="02020404030301010803" pitchFamily="18" charset="0"/>
                <a:cs typeface="Calibri Light" panose="020F0302020204030204" pitchFamily="34" charset="0"/>
              </a:rPr>
              <a:t>President at RE Technology, Inc and Founding Partner WAV Group, Inc</a:t>
            </a:r>
            <a:endParaRPr lang="en-US" sz="2400" b="1" dirty="0">
              <a:latin typeface="Garamond" panose="02020404030301010803" pitchFamily="18" charset="0"/>
              <a:cs typeface="Calibri Light" panose="020F0302020204030204" pitchFamily="34" charset="0"/>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6852797" y="987425"/>
            <a:ext cx="3268481" cy="4878330"/>
          </a:xfrm>
          <a:effectLst>
            <a:glow rad="228600">
              <a:schemeClr val="accent3">
                <a:satMod val="175000"/>
                <a:alpha val="40000"/>
              </a:schemeClr>
            </a:glow>
            <a:softEdge rad="12700"/>
          </a:effectLst>
        </p:spPr>
      </p:pic>
      <p:sp>
        <p:nvSpPr>
          <p:cNvPr id="4" name="Text Placeholder 3"/>
          <p:cNvSpPr>
            <a:spLocks noGrp="1"/>
          </p:cNvSpPr>
          <p:nvPr>
            <p:ph type="body" sz="half" idx="2"/>
          </p:nvPr>
        </p:nvSpPr>
        <p:spPr>
          <a:xfrm>
            <a:off x="748126" y="2873410"/>
            <a:ext cx="5605782" cy="2992345"/>
          </a:xfrm>
        </p:spPr>
        <p:txBody>
          <a:bodyPr>
            <a:normAutofit/>
          </a:bodyPr>
          <a:lstStyle/>
          <a:p>
            <a:r>
              <a:rPr lang="en-US" sz="2400" dirty="0">
                <a:latin typeface="Garamond" panose="02020404030301010803" pitchFamily="18" charset="0"/>
                <a:cs typeface="Calibri" panose="020F0502020204030204" pitchFamily="34" charset="0"/>
              </a:rPr>
              <a:t>“Great opportunity for Brokerages to expand their markets, go into more MLS’s and work more effective with their MLS’s and technology companies that provide services to them.”</a:t>
            </a:r>
          </a:p>
        </p:txBody>
      </p:sp>
      <p:cxnSp>
        <p:nvCxnSpPr>
          <p:cNvPr id="7" name="Straight Connector 6"/>
          <p:cNvCxnSpPr/>
          <p:nvPr/>
        </p:nvCxnSpPr>
        <p:spPr>
          <a:xfrm>
            <a:off x="976745" y="2628899"/>
            <a:ext cx="5133110" cy="0"/>
          </a:xfrm>
          <a:prstGeom prst="line">
            <a:avLst/>
          </a:prstGeom>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851946320"/>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6004" y="1208713"/>
            <a:ext cx="3932237" cy="1224990"/>
          </a:xfrm>
        </p:spPr>
        <p:txBody>
          <a:bodyPr/>
          <a:lstStyle/>
          <a:p>
            <a:pPr algn="ctr"/>
            <a:r>
              <a:rPr lang="en-US" b="1" dirty="0">
                <a:solidFill>
                  <a:srgbClr val="0070C0"/>
                </a:solidFill>
                <a:latin typeface="Garamond" panose="02020404030301010803" pitchFamily="18" charset="0"/>
              </a:rPr>
              <a:t>Tim Dain </a:t>
            </a:r>
            <a:r>
              <a:rPr lang="en-US" dirty="0">
                <a:latin typeface="Garamond" panose="02020404030301010803" pitchFamily="18" charset="0"/>
              </a:rPr>
              <a:t/>
            </a:r>
            <a:br>
              <a:rPr lang="en-US" dirty="0">
                <a:latin typeface="Garamond" panose="02020404030301010803" pitchFamily="18" charset="0"/>
              </a:rPr>
            </a:br>
            <a:r>
              <a:rPr lang="en-US" sz="2200" dirty="0">
                <a:latin typeface="Garamond" panose="02020404030301010803" pitchFamily="18" charset="0"/>
              </a:rPr>
              <a:t>MLS Director at Austin Board of REALTORS</a:t>
            </a:r>
          </a:p>
        </p:txBody>
      </p:sp>
      <p:sp>
        <p:nvSpPr>
          <p:cNvPr id="4" name="Text Placeholder 3"/>
          <p:cNvSpPr>
            <a:spLocks noGrp="1"/>
          </p:cNvSpPr>
          <p:nvPr>
            <p:ph type="body" sz="half" idx="2"/>
          </p:nvPr>
        </p:nvSpPr>
        <p:spPr>
          <a:xfrm>
            <a:off x="855784" y="2749334"/>
            <a:ext cx="4712678" cy="2761130"/>
          </a:xfrm>
        </p:spPr>
        <p:txBody>
          <a:bodyPr>
            <a:normAutofit/>
          </a:bodyPr>
          <a:lstStyle/>
          <a:p>
            <a:r>
              <a:rPr lang="en-US" sz="2400" dirty="0">
                <a:latin typeface="Garamond" panose="02020404030301010803" pitchFamily="18" charset="0"/>
                <a:cs typeface="Calibri" panose="020F0502020204030204" pitchFamily="34" charset="0"/>
              </a:rPr>
              <a:t>“The long-term value is a faster delivery of service to the MLS user.”</a:t>
            </a:r>
          </a:p>
        </p:txBody>
      </p:sp>
      <p:pic>
        <p:nvPicPr>
          <p:cNvPr id="5"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5971105" y="1208713"/>
            <a:ext cx="4301751" cy="4301751"/>
          </a:xfrm>
          <a:effectLst>
            <a:outerShdw blurRad="1270000" dist="50800" dir="5400000" algn="ctr" rotWithShape="0">
              <a:srgbClr val="000000">
                <a:alpha val="43137"/>
              </a:srgbClr>
            </a:outerShdw>
          </a:effectLst>
        </p:spPr>
      </p:pic>
      <p:cxnSp>
        <p:nvCxnSpPr>
          <p:cNvPr id="7" name="Straight Connector 6"/>
          <p:cNvCxnSpPr/>
          <p:nvPr/>
        </p:nvCxnSpPr>
        <p:spPr>
          <a:xfrm>
            <a:off x="789710" y="2493818"/>
            <a:ext cx="4707081" cy="0"/>
          </a:xfrm>
          <a:prstGeom prst="line">
            <a:avLst/>
          </a:prstGeom>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3926841299"/>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836" y="1292225"/>
            <a:ext cx="3932237" cy="1153272"/>
          </a:xfrm>
        </p:spPr>
        <p:txBody>
          <a:bodyPr>
            <a:normAutofit/>
          </a:bodyPr>
          <a:lstStyle/>
          <a:p>
            <a:pPr algn="ctr"/>
            <a:r>
              <a:rPr lang="en-US" b="1" dirty="0">
                <a:solidFill>
                  <a:srgbClr val="0070C0"/>
                </a:solidFill>
                <a:latin typeface="Garamond" panose="02020404030301010803" pitchFamily="18" charset="0"/>
              </a:rPr>
              <a:t>Suzanne Mueller</a:t>
            </a:r>
            <a:r>
              <a:rPr lang="en-US" dirty="0">
                <a:latin typeface="Garamond" panose="02020404030301010803" pitchFamily="18" charset="0"/>
              </a:rPr>
              <a:t/>
            </a:r>
            <a:br>
              <a:rPr lang="en-US" dirty="0">
                <a:latin typeface="Garamond" panose="02020404030301010803" pitchFamily="18" charset="0"/>
              </a:rPr>
            </a:br>
            <a:r>
              <a:rPr lang="en-US" sz="2200" dirty="0">
                <a:latin typeface="Garamond" panose="02020404030301010803" pitchFamily="18" charset="0"/>
              </a:rPr>
              <a:t>Senior Vice President of Industry Relations at Move, Inc</a:t>
            </a:r>
          </a:p>
        </p:txBody>
      </p:sp>
      <p:sp>
        <p:nvSpPr>
          <p:cNvPr id="4" name="Text Placeholder 3"/>
          <p:cNvSpPr>
            <a:spLocks noGrp="1"/>
          </p:cNvSpPr>
          <p:nvPr>
            <p:ph type="body" sz="half" idx="2"/>
          </p:nvPr>
        </p:nvSpPr>
        <p:spPr>
          <a:xfrm>
            <a:off x="839788" y="2850777"/>
            <a:ext cx="4658335" cy="2421867"/>
          </a:xfrm>
        </p:spPr>
        <p:txBody>
          <a:bodyPr>
            <a:normAutofit/>
          </a:bodyPr>
          <a:lstStyle/>
          <a:p>
            <a:r>
              <a:rPr lang="en-US" sz="2400" dirty="0">
                <a:latin typeface="Garamond" panose="02020404030301010803" pitchFamily="18" charset="0"/>
                <a:cs typeface="Calibri" panose="020F0502020204030204" pitchFamily="34" charset="0"/>
              </a:rPr>
              <a:t>“Realtor.com gathers data from over 600 MLS’s.  RESO deals with many of the pain </a:t>
            </a:r>
            <a:r>
              <a:rPr lang="en-US" sz="2400" dirty="0" smtClean="0">
                <a:latin typeface="Garamond" panose="02020404030301010803" pitchFamily="18" charset="0"/>
                <a:cs typeface="Calibri" panose="020F0502020204030204" pitchFamily="34" charset="0"/>
              </a:rPr>
              <a:t>points </a:t>
            </a:r>
            <a:r>
              <a:rPr lang="en-US" sz="2400" dirty="0">
                <a:latin typeface="Garamond" panose="02020404030301010803" pitchFamily="18" charset="0"/>
                <a:cs typeface="Calibri" panose="020F0502020204030204" pitchFamily="34" charset="0"/>
              </a:rPr>
              <a:t>of drawing data from multiple sources.”</a:t>
            </a:r>
          </a:p>
        </p:txBody>
      </p:sp>
      <p:pic>
        <p:nvPicPr>
          <p:cNvPr id="5"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5994853" y="1292225"/>
            <a:ext cx="4526683" cy="4526683"/>
          </a:xfrm>
          <a:effectLst>
            <a:outerShdw blurRad="1270000" dist="50800" dir="5400000" algn="ctr" rotWithShape="0">
              <a:srgbClr val="000000">
                <a:alpha val="43137"/>
              </a:srgbClr>
            </a:outerShdw>
          </a:effectLst>
        </p:spPr>
      </p:pic>
      <p:cxnSp>
        <p:nvCxnSpPr>
          <p:cNvPr id="7" name="Straight Connector 6"/>
          <p:cNvCxnSpPr/>
          <p:nvPr/>
        </p:nvCxnSpPr>
        <p:spPr>
          <a:xfrm>
            <a:off x="841664" y="2608116"/>
            <a:ext cx="4561609" cy="0"/>
          </a:xfrm>
          <a:prstGeom prst="line">
            <a:avLst/>
          </a:prstGeom>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3911846467"/>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7633" y="878540"/>
            <a:ext cx="3932237" cy="1438835"/>
          </a:xfrm>
        </p:spPr>
        <p:txBody>
          <a:bodyPr/>
          <a:lstStyle/>
          <a:p>
            <a:pPr algn="ctr"/>
            <a:r>
              <a:rPr lang="en-US" b="1" dirty="0">
                <a:solidFill>
                  <a:srgbClr val="0070C0"/>
                </a:solidFill>
                <a:latin typeface="Garamond" panose="02020404030301010803" pitchFamily="18" charset="0"/>
              </a:rPr>
              <a:t>Mark Lesswing</a:t>
            </a:r>
            <a:r>
              <a:rPr lang="en-US" dirty="0">
                <a:latin typeface="Garamond" panose="02020404030301010803" pitchFamily="18" charset="0"/>
              </a:rPr>
              <a:t/>
            </a:r>
            <a:br>
              <a:rPr lang="en-US" dirty="0">
                <a:latin typeface="Garamond" panose="02020404030301010803" pitchFamily="18" charset="0"/>
              </a:rPr>
            </a:br>
            <a:r>
              <a:rPr lang="en-US" sz="2400" dirty="0">
                <a:latin typeface="Garamond" panose="02020404030301010803" pitchFamily="18" charset="0"/>
                <a:cs typeface="Calibri" panose="020F0502020204030204" pitchFamily="34" charset="0"/>
              </a:rPr>
              <a:t>Senior Vice President &amp; CTO, NAR</a:t>
            </a:r>
          </a:p>
        </p:txBody>
      </p:sp>
      <p:sp>
        <p:nvSpPr>
          <p:cNvPr id="4" name="Text Placeholder 3"/>
          <p:cNvSpPr>
            <a:spLocks noGrp="1"/>
          </p:cNvSpPr>
          <p:nvPr>
            <p:ph type="body" sz="half" idx="2"/>
          </p:nvPr>
        </p:nvSpPr>
        <p:spPr>
          <a:xfrm>
            <a:off x="737627" y="2549495"/>
            <a:ext cx="4432250" cy="3041306"/>
          </a:xfrm>
        </p:spPr>
        <p:txBody>
          <a:bodyPr>
            <a:normAutofit/>
          </a:bodyPr>
          <a:lstStyle/>
          <a:p>
            <a:r>
              <a:rPr lang="en-US" sz="2400" dirty="0">
                <a:latin typeface="Garamond" panose="02020404030301010803" pitchFamily="18" charset="0"/>
                <a:cs typeface="Calibri" panose="020F0502020204030204" pitchFamily="34" charset="0"/>
              </a:rPr>
              <a:t>“Is moving standards together to bring down the cost of operation to all the players in the industry.”</a:t>
            </a:r>
          </a:p>
        </p:txBody>
      </p:sp>
      <p:pic>
        <p:nvPicPr>
          <p:cNvPr id="5"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5510435" y="878540"/>
            <a:ext cx="4712261" cy="4712261"/>
          </a:xfrm>
          <a:effectLst>
            <a:outerShdw blurRad="1270000" dist="50800" dir="5400000" algn="ctr" rotWithShape="0">
              <a:srgbClr val="000000">
                <a:alpha val="43137"/>
              </a:srgbClr>
            </a:outerShdw>
          </a:effectLst>
        </p:spPr>
      </p:pic>
      <p:cxnSp>
        <p:nvCxnSpPr>
          <p:cNvPr id="7" name="Straight Connector 6"/>
          <p:cNvCxnSpPr/>
          <p:nvPr/>
        </p:nvCxnSpPr>
        <p:spPr>
          <a:xfrm>
            <a:off x="768927" y="2379518"/>
            <a:ext cx="4177146" cy="0"/>
          </a:xfrm>
          <a:prstGeom prst="line">
            <a:avLst/>
          </a:prstGeom>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3618512223"/>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2752" y="876950"/>
            <a:ext cx="3932237" cy="1349189"/>
          </a:xfrm>
        </p:spPr>
        <p:txBody>
          <a:bodyPr>
            <a:normAutofit/>
          </a:bodyPr>
          <a:lstStyle/>
          <a:p>
            <a:pPr algn="ctr"/>
            <a:r>
              <a:rPr lang="en-US" b="1" dirty="0">
                <a:solidFill>
                  <a:srgbClr val="0070C0"/>
                </a:solidFill>
                <a:latin typeface="Garamond" panose="02020404030301010803" pitchFamily="18" charset="0"/>
              </a:rPr>
              <a:t>Greg Moore</a:t>
            </a:r>
            <a:r>
              <a:rPr lang="en-US" b="1" dirty="0">
                <a:latin typeface="Garamond" panose="02020404030301010803" pitchFamily="18" charset="0"/>
              </a:rPr>
              <a:t/>
            </a:r>
            <a:br>
              <a:rPr lang="en-US" b="1" dirty="0">
                <a:latin typeface="Garamond" panose="02020404030301010803" pitchFamily="18" charset="0"/>
              </a:rPr>
            </a:br>
            <a:r>
              <a:rPr lang="en-US" sz="2400" dirty="0">
                <a:latin typeface="Garamond" panose="02020404030301010803" pitchFamily="18" charset="0"/>
                <a:cs typeface="Calibri Light" panose="020F0302020204030204" pitchFamily="34" charset="0"/>
              </a:rPr>
              <a:t>Vice President Technical Systems at RMLS</a:t>
            </a:r>
            <a:endParaRPr lang="en-US" sz="2400" b="1" dirty="0">
              <a:latin typeface="Garamond" panose="02020404030301010803" pitchFamily="18" charset="0"/>
              <a:cs typeface="Calibri Light" panose="020F0302020204030204" pitchFamily="34" charset="0"/>
            </a:endParaRPr>
          </a:p>
        </p:txBody>
      </p:sp>
      <p:sp>
        <p:nvSpPr>
          <p:cNvPr id="4" name="Text Placeholder 3"/>
          <p:cNvSpPr>
            <a:spLocks noGrp="1"/>
          </p:cNvSpPr>
          <p:nvPr>
            <p:ph type="body" sz="half" idx="2"/>
          </p:nvPr>
        </p:nvSpPr>
        <p:spPr>
          <a:xfrm>
            <a:off x="796173" y="2348752"/>
            <a:ext cx="4725396" cy="2935767"/>
          </a:xfrm>
        </p:spPr>
        <p:txBody>
          <a:bodyPr>
            <a:normAutofit/>
          </a:bodyPr>
          <a:lstStyle/>
          <a:p>
            <a:r>
              <a:rPr lang="en-US" sz="2400" dirty="0">
                <a:latin typeface="Garamond" panose="02020404030301010803" pitchFamily="18" charset="0"/>
                <a:cs typeface="Calibri" panose="020F0502020204030204" pitchFamily="34" charset="0"/>
              </a:rPr>
              <a:t>“To our organization, it’s about raising the bar so we can provide a better level of service utilizing the RESO standards.”</a:t>
            </a: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5842659" y="876950"/>
            <a:ext cx="4407569" cy="4407569"/>
          </a:xfrm>
        </p:spPr>
      </p:pic>
      <p:cxnSp>
        <p:nvCxnSpPr>
          <p:cNvPr id="6" name="Straight Connector 5"/>
          <p:cNvCxnSpPr/>
          <p:nvPr/>
        </p:nvCxnSpPr>
        <p:spPr>
          <a:xfrm>
            <a:off x="872836" y="2275608"/>
            <a:ext cx="4509655" cy="0"/>
          </a:xfrm>
          <a:prstGeom prst="line">
            <a:avLst/>
          </a:prstGeom>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633716342"/>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4563" y="1125181"/>
            <a:ext cx="3932237" cy="1295400"/>
          </a:xfrm>
        </p:spPr>
        <p:txBody>
          <a:bodyPr>
            <a:normAutofit fontScale="90000"/>
          </a:bodyPr>
          <a:lstStyle/>
          <a:p>
            <a:pPr algn="ctr"/>
            <a:r>
              <a:rPr lang="en-US" sz="3600" b="1" dirty="0">
                <a:solidFill>
                  <a:srgbClr val="0070C0"/>
                </a:solidFill>
                <a:latin typeface="Garamond" panose="02020404030301010803" pitchFamily="18" charset="0"/>
              </a:rPr>
              <a:t>Rebecca Jensen</a:t>
            </a:r>
            <a:r>
              <a:rPr lang="en-US" b="1" dirty="0">
                <a:latin typeface="Garamond" panose="02020404030301010803" pitchFamily="18" charset="0"/>
              </a:rPr>
              <a:t/>
            </a:r>
            <a:br>
              <a:rPr lang="en-US" b="1" dirty="0">
                <a:latin typeface="Garamond" panose="02020404030301010803" pitchFamily="18" charset="0"/>
              </a:rPr>
            </a:br>
            <a:r>
              <a:rPr lang="en-US" sz="2700" dirty="0">
                <a:latin typeface="Garamond" panose="02020404030301010803" pitchFamily="18" charset="0"/>
                <a:cs typeface="Calibri Light" panose="020F0302020204030204" pitchFamily="34" charset="0"/>
              </a:rPr>
              <a:t>President &amp; CEO at Midwest Real Estate Data LLC</a:t>
            </a:r>
          </a:p>
        </p:txBody>
      </p:sp>
      <p:sp>
        <p:nvSpPr>
          <p:cNvPr id="4" name="Text Placeholder 3"/>
          <p:cNvSpPr>
            <a:spLocks noGrp="1"/>
          </p:cNvSpPr>
          <p:nvPr>
            <p:ph type="body" sz="half" idx="2"/>
          </p:nvPr>
        </p:nvSpPr>
        <p:spPr>
          <a:xfrm>
            <a:off x="790843" y="2587625"/>
            <a:ext cx="4859679" cy="3136281"/>
          </a:xfrm>
        </p:spPr>
        <p:txBody>
          <a:bodyPr>
            <a:normAutofit/>
          </a:bodyPr>
          <a:lstStyle/>
          <a:p>
            <a:r>
              <a:rPr lang="en-US" sz="2400" dirty="0">
                <a:latin typeface="Garamond" panose="02020404030301010803" pitchFamily="18" charset="0"/>
                <a:cs typeface="Calibri" panose="020F0502020204030204" pitchFamily="34" charset="0"/>
              </a:rPr>
              <a:t>“RESO is a collaboration across the different segments of the industry. It’s vital to understand how vendors and brokers interplay with standards.”</a:t>
            </a:r>
          </a:p>
        </p:txBody>
      </p:sp>
      <p:pic>
        <p:nvPicPr>
          <p:cNvPr id="5"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6008915" y="1125181"/>
            <a:ext cx="4598725" cy="4598725"/>
          </a:xfrm>
          <a:effectLst>
            <a:outerShdw blurRad="1270000" dist="50800" dir="5400000" algn="ctr" rotWithShape="0">
              <a:srgbClr val="000000">
                <a:alpha val="43137"/>
              </a:srgbClr>
            </a:outerShdw>
          </a:effectLst>
        </p:spPr>
      </p:pic>
      <p:cxnSp>
        <p:nvCxnSpPr>
          <p:cNvPr id="7" name="Straight Connector 6"/>
          <p:cNvCxnSpPr/>
          <p:nvPr/>
        </p:nvCxnSpPr>
        <p:spPr>
          <a:xfrm>
            <a:off x="820882" y="2493817"/>
            <a:ext cx="4707081" cy="0"/>
          </a:xfrm>
          <a:prstGeom prst="line">
            <a:avLst/>
          </a:prstGeom>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3770734077"/>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1305" y="995362"/>
            <a:ext cx="3932237" cy="1062037"/>
          </a:xfrm>
        </p:spPr>
        <p:txBody>
          <a:bodyPr/>
          <a:lstStyle/>
          <a:p>
            <a:pPr algn="ctr"/>
            <a:r>
              <a:rPr lang="en-US" b="1" dirty="0">
                <a:solidFill>
                  <a:srgbClr val="0070C0"/>
                </a:solidFill>
                <a:latin typeface="Garamond" panose="02020404030301010803" pitchFamily="18" charset="0"/>
              </a:rPr>
              <a:t>Michael Wurzer</a:t>
            </a:r>
            <a:r>
              <a:rPr lang="en-US" dirty="0">
                <a:solidFill>
                  <a:srgbClr val="0070C0"/>
                </a:solidFill>
                <a:latin typeface="Garamond" panose="02020404030301010803" pitchFamily="18" charset="0"/>
              </a:rPr>
              <a:t> </a:t>
            </a:r>
            <a:r>
              <a:rPr lang="en-US" sz="2400" dirty="0">
                <a:latin typeface="Garamond" panose="02020404030301010803" pitchFamily="18" charset="0"/>
                <a:cs typeface="Calibri Light" panose="020F0302020204030204" pitchFamily="34" charset="0"/>
              </a:rPr>
              <a:t>President of FBS</a:t>
            </a:r>
            <a:endParaRPr lang="en-US" sz="2400" b="1" dirty="0">
              <a:latin typeface="Garamond" panose="02020404030301010803" pitchFamily="18" charset="0"/>
              <a:cs typeface="Calibri Light" panose="020F0302020204030204" pitchFamily="34" charset="0"/>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6166465" y="995362"/>
            <a:ext cx="3173882" cy="4754880"/>
          </a:xfrm>
          <a:effectLst>
            <a:outerShdw blurRad="1270000" dist="50800" dir="5400000" algn="ctr" rotWithShape="0">
              <a:srgbClr val="000000">
                <a:alpha val="43137"/>
              </a:srgbClr>
            </a:outerShdw>
          </a:effectLst>
        </p:spPr>
      </p:pic>
      <p:sp>
        <p:nvSpPr>
          <p:cNvPr id="4" name="Text Placeholder 3"/>
          <p:cNvSpPr>
            <a:spLocks noGrp="1"/>
          </p:cNvSpPr>
          <p:nvPr>
            <p:ph type="body" sz="half" idx="2"/>
          </p:nvPr>
        </p:nvSpPr>
        <p:spPr>
          <a:xfrm>
            <a:off x="825710" y="2330824"/>
            <a:ext cx="4883428" cy="3538164"/>
          </a:xfrm>
        </p:spPr>
        <p:txBody>
          <a:bodyPr>
            <a:normAutofit/>
          </a:bodyPr>
          <a:lstStyle/>
          <a:p>
            <a:r>
              <a:rPr lang="en-US" sz="2400" dirty="0">
                <a:latin typeface="Garamond" panose="02020404030301010803" pitchFamily="18" charset="0"/>
                <a:cs typeface="Calibri" panose="020F0502020204030204" pitchFamily="34" charset="0"/>
              </a:rPr>
              <a:t>“It helps us compete and build a more innovative and exciting market place on a </a:t>
            </a:r>
            <a:r>
              <a:rPr lang="en-US" sz="2400" dirty="0" smtClean="0">
                <a:latin typeface="Garamond" panose="02020404030301010803" pitchFamily="18" charset="0"/>
                <a:cs typeface="Calibri" panose="020F0502020204030204" pitchFamily="34" charset="0"/>
              </a:rPr>
              <a:t>technology </a:t>
            </a:r>
            <a:r>
              <a:rPr lang="en-US" sz="2400" dirty="0">
                <a:latin typeface="Garamond" panose="02020404030301010803" pitchFamily="18" charset="0"/>
                <a:cs typeface="Calibri" panose="020F0502020204030204" pitchFamily="34" charset="0"/>
              </a:rPr>
              <a:t>and business level. Gives brokers and agents access to better, constantly improving tools.”</a:t>
            </a:r>
          </a:p>
        </p:txBody>
      </p:sp>
      <p:cxnSp>
        <p:nvCxnSpPr>
          <p:cNvPr id="7" name="Straight Connector 6"/>
          <p:cNvCxnSpPr/>
          <p:nvPr/>
        </p:nvCxnSpPr>
        <p:spPr>
          <a:xfrm>
            <a:off x="914400" y="2223654"/>
            <a:ext cx="4582391" cy="0"/>
          </a:xfrm>
          <a:prstGeom prst="line">
            <a:avLst/>
          </a:prstGeom>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2350437850"/>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2126" y="2171700"/>
            <a:ext cx="10515600" cy="1942132"/>
          </a:xfrm>
        </p:spPr>
        <p:txBody>
          <a:bodyPr/>
          <a:lstStyle/>
          <a:p>
            <a:pPr algn="ctr"/>
            <a:r>
              <a:rPr lang="en-US" b="1" dirty="0">
                <a:solidFill>
                  <a:schemeClr val="accent1"/>
                </a:solidFill>
                <a:latin typeface="Garamond" panose="02020404030301010803" pitchFamily="18" charset="0"/>
              </a:rPr>
              <a:t>WHY DO YOU ATTEND THE RESO </a:t>
            </a:r>
            <a:r>
              <a:rPr lang="en-US" b="1" dirty="0" smtClean="0">
                <a:solidFill>
                  <a:schemeClr val="accent1"/>
                </a:solidFill>
                <a:latin typeface="Garamond" panose="02020404030301010803" pitchFamily="18" charset="0"/>
              </a:rPr>
              <a:t>CONFERENCE?</a:t>
            </a:r>
            <a:endParaRPr lang="en-US" b="1" dirty="0">
              <a:solidFill>
                <a:schemeClr val="accent1"/>
              </a:solidFill>
              <a:latin typeface="Garamond" panose="02020404030301010803" pitchFamily="18" charset="0"/>
            </a:endParaRPr>
          </a:p>
        </p:txBody>
      </p:sp>
      <p:pic>
        <p:nvPicPr>
          <p:cNvPr id="5" name="Picture 4"/>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2332401983"/>
      </p:ext>
    </p:extLst>
  </p:cSld>
  <p:clrMapOvr>
    <a:masterClrMapping/>
  </p:clrMapOvr>
  <mc:AlternateContent xmlns:mc="http://schemas.openxmlformats.org/markup-compatibility/2006" xmlns:p14="http://schemas.microsoft.com/office/powerpoint/2010/main">
    <mc:Choice Requires="p14">
      <p:transition spd="slow" p14:dur="17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70C0"/>
                </a:solidFill>
                <a:latin typeface="Garamond" panose="02020404030301010803" pitchFamily="18" charset="0"/>
              </a:rPr>
              <a:t>WHAT IS YOUR FAVORITE PART(S) OF A RESO </a:t>
            </a:r>
            <a:r>
              <a:rPr lang="en-US" b="1" dirty="0" smtClean="0">
                <a:solidFill>
                  <a:srgbClr val="0070C0"/>
                </a:solidFill>
                <a:latin typeface="Garamond" panose="02020404030301010803" pitchFamily="18" charset="0"/>
              </a:rPr>
              <a:t>CONFERENCE?</a:t>
            </a:r>
            <a:endParaRPr lang="en-US" b="1" dirty="0">
              <a:solidFill>
                <a:srgbClr val="0070C0"/>
              </a:solidFill>
              <a:latin typeface="Garamond" panose="02020404030301010803" pitchFamily="18" charset="0"/>
            </a:endParaRPr>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2563865942"/>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6401" y="989198"/>
            <a:ext cx="3932237" cy="1600200"/>
          </a:xfrm>
        </p:spPr>
        <p:txBody>
          <a:bodyPr>
            <a:normAutofit fontScale="90000"/>
          </a:bodyPr>
          <a:lstStyle/>
          <a:p>
            <a:pPr algn="ctr"/>
            <a:r>
              <a:rPr lang="en-US" sz="3600" b="1" dirty="0">
                <a:solidFill>
                  <a:srgbClr val="0070C0"/>
                </a:solidFill>
                <a:latin typeface="Garamond" panose="02020404030301010803" pitchFamily="18" charset="0"/>
              </a:rPr>
              <a:t>Dan Troup</a:t>
            </a:r>
            <a:r>
              <a:rPr lang="en-US" dirty="0">
                <a:latin typeface="Garamond" panose="02020404030301010803" pitchFamily="18" charset="0"/>
              </a:rPr>
              <a:t/>
            </a:r>
            <a:br>
              <a:rPr lang="en-US" dirty="0">
                <a:latin typeface="Garamond" panose="02020404030301010803" pitchFamily="18" charset="0"/>
              </a:rPr>
            </a:br>
            <a:r>
              <a:rPr lang="en-US" sz="2700" dirty="0">
                <a:latin typeface="Garamond" panose="02020404030301010803" pitchFamily="18" charset="0"/>
                <a:cs typeface="Calibri Light" panose="020F0302020204030204" pitchFamily="34" charset="0"/>
              </a:rPr>
              <a:t>Technology Director at RE/Max of Michigan</a:t>
            </a:r>
            <a:r>
              <a:rPr lang="en-US" dirty="0"/>
              <a:t/>
            </a:r>
            <a:br>
              <a:rPr lang="en-US" dirty="0"/>
            </a:b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5867206" y="987425"/>
            <a:ext cx="4873625" cy="4873625"/>
          </a:xfrm>
          <a:effectLst>
            <a:outerShdw blurRad="1270000" dist="50800" dir="5400000" algn="ctr" rotWithShape="0">
              <a:srgbClr val="000000">
                <a:alpha val="43137"/>
              </a:srgbClr>
            </a:outerShdw>
          </a:effectLst>
        </p:spPr>
      </p:pic>
      <p:sp>
        <p:nvSpPr>
          <p:cNvPr id="4" name="Text Placeholder 3"/>
          <p:cNvSpPr>
            <a:spLocks noGrp="1"/>
          </p:cNvSpPr>
          <p:nvPr>
            <p:ph type="body" sz="half" idx="2"/>
          </p:nvPr>
        </p:nvSpPr>
        <p:spPr>
          <a:xfrm>
            <a:off x="866969" y="2589398"/>
            <a:ext cx="4619431" cy="3273425"/>
          </a:xfrm>
        </p:spPr>
        <p:txBody>
          <a:bodyPr>
            <a:normAutofit/>
          </a:bodyPr>
          <a:lstStyle/>
          <a:p>
            <a:r>
              <a:rPr lang="en-US" sz="2400" dirty="0">
                <a:latin typeface="Garamond" panose="02020404030301010803" pitchFamily="18" charset="0"/>
                <a:cs typeface="Calibri" panose="020F0502020204030204" pitchFamily="34" charset="0"/>
              </a:rPr>
              <a:t>“I enjoy the sessions.  However, the social aspect of  talking to vendors you don’t see often is a plus. It’s great to get out with others in your industry and talk with them. That’s where good ideas come from.”</a:t>
            </a:r>
          </a:p>
        </p:txBody>
      </p:sp>
      <p:cxnSp>
        <p:nvCxnSpPr>
          <p:cNvPr id="7" name="Straight Connector 6"/>
          <p:cNvCxnSpPr/>
          <p:nvPr/>
        </p:nvCxnSpPr>
        <p:spPr>
          <a:xfrm>
            <a:off x="1028699" y="2223654"/>
            <a:ext cx="4364182" cy="0"/>
          </a:xfrm>
          <a:prstGeom prst="line">
            <a:avLst/>
          </a:prstGeom>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2765203602"/>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9201" y="990972"/>
            <a:ext cx="3932237" cy="1600200"/>
          </a:xfrm>
        </p:spPr>
        <p:txBody>
          <a:bodyPr>
            <a:normAutofit/>
          </a:bodyPr>
          <a:lstStyle/>
          <a:p>
            <a:pPr algn="ctr"/>
            <a:r>
              <a:rPr lang="en-US" b="1" dirty="0">
                <a:solidFill>
                  <a:srgbClr val="0070C0"/>
                </a:solidFill>
                <a:latin typeface="Garamond" panose="02020404030301010803" pitchFamily="18" charset="0"/>
              </a:rPr>
              <a:t>Marilyn Wilson</a:t>
            </a:r>
            <a:r>
              <a:rPr lang="en-US" b="1" dirty="0">
                <a:latin typeface="Garamond" panose="02020404030301010803" pitchFamily="18" charset="0"/>
              </a:rPr>
              <a:t/>
            </a:r>
            <a:br>
              <a:rPr lang="en-US" b="1" dirty="0">
                <a:latin typeface="Garamond" panose="02020404030301010803" pitchFamily="18" charset="0"/>
              </a:rPr>
            </a:br>
            <a:r>
              <a:rPr lang="en-US" sz="2400" dirty="0">
                <a:latin typeface="Garamond" panose="02020404030301010803" pitchFamily="18" charset="0"/>
                <a:cs typeface="Calibri Light" panose="020F0302020204030204" pitchFamily="34" charset="0"/>
              </a:rPr>
              <a:t>President at RE Technology, Inc and Founding Partner WAV Group, Inc</a:t>
            </a:r>
            <a:endParaRPr lang="en-US" sz="2400" b="1" dirty="0">
              <a:latin typeface="Garamond" panose="02020404030301010803" pitchFamily="18" charset="0"/>
              <a:cs typeface="Calibri Light" panose="020F0302020204030204" pitchFamily="34" charset="0"/>
            </a:endParaRPr>
          </a:p>
        </p:txBody>
      </p:sp>
      <p:sp>
        <p:nvSpPr>
          <p:cNvPr id="4" name="Text Placeholder 3"/>
          <p:cNvSpPr>
            <a:spLocks noGrp="1"/>
          </p:cNvSpPr>
          <p:nvPr>
            <p:ph type="body" sz="half" idx="2"/>
          </p:nvPr>
        </p:nvSpPr>
        <p:spPr>
          <a:xfrm>
            <a:off x="832339" y="2756006"/>
            <a:ext cx="4865962" cy="2974415"/>
          </a:xfrm>
        </p:spPr>
        <p:txBody>
          <a:bodyPr>
            <a:normAutofit/>
          </a:bodyPr>
          <a:lstStyle/>
          <a:p>
            <a:r>
              <a:rPr lang="en-US" sz="2400" dirty="0">
                <a:latin typeface="Garamond" panose="02020404030301010803" pitchFamily="18" charset="0"/>
              </a:rPr>
              <a:t>“RESO workgroups are really interesting. It’s a true democracy so you really watch the process of shaping the different parts of the standards. It’s all really neat!”</a:t>
            </a:r>
          </a:p>
        </p:txBody>
      </p:sp>
      <p:pic>
        <p:nvPicPr>
          <p:cNvPr id="8" name="Picture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1139" y="990972"/>
            <a:ext cx="3175432" cy="4739450"/>
          </a:xfrm>
          <a:prstGeom prst="rect">
            <a:avLst/>
          </a:prstGeom>
          <a:effectLst>
            <a:glow rad="228600">
              <a:schemeClr val="accent3">
                <a:satMod val="175000"/>
                <a:alpha val="40000"/>
              </a:schemeClr>
            </a:glow>
            <a:softEdge rad="12700"/>
          </a:effectLst>
        </p:spPr>
      </p:pic>
      <p:cxnSp>
        <p:nvCxnSpPr>
          <p:cNvPr id="6" name="Straight Connector 5"/>
          <p:cNvCxnSpPr/>
          <p:nvPr/>
        </p:nvCxnSpPr>
        <p:spPr>
          <a:xfrm>
            <a:off x="893619" y="2649682"/>
            <a:ext cx="4707081" cy="0"/>
          </a:xfrm>
          <a:prstGeom prst="line">
            <a:avLst/>
          </a:prstGeom>
        </p:spPr>
        <p:style>
          <a:lnRef idx="1">
            <a:schemeClr val="accent2"/>
          </a:lnRef>
          <a:fillRef idx="0">
            <a:schemeClr val="accent2"/>
          </a:fillRef>
          <a:effectRef idx="0">
            <a:schemeClr val="accent2"/>
          </a:effectRef>
          <a:fontRef idx="minor">
            <a:schemeClr val="tx1"/>
          </a:fontRef>
        </p:style>
      </p:cxnSp>
      <p:pic>
        <p:nvPicPr>
          <p:cNvPr id="7" name="Picture 6"/>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818682804"/>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312" y="1283434"/>
            <a:ext cx="3932237" cy="1224790"/>
          </a:xfrm>
        </p:spPr>
        <p:txBody>
          <a:bodyPr>
            <a:normAutofit fontScale="90000"/>
          </a:bodyPr>
          <a:lstStyle/>
          <a:p>
            <a:pPr algn="ctr"/>
            <a:r>
              <a:rPr lang="en-US" sz="3600" b="1" dirty="0">
                <a:solidFill>
                  <a:srgbClr val="0070C0"/>
                </a:solidFill>
                <a:latin typeface="Garamond" panose="02020404030301010803" pitchFamily="18" charset="0"/>
              </a:rPr>
              <a:t>Tim Dain </a:t>
            </a:r>
            <a:r>
              <a:rPr lang="en-US" dirty="0">
                <a:latin typeface="Garamond" panose="02020404030301010803" pitchFamily="18" charset="0"/>
              </a:rPr>
              <a:t/>
            </a:r>
            <a:br>
              <a:rPr lang="en-US" dirty="0">
                <a:latin typeface="Garamond" panose="02020404030301010803" pitchFamily="18" charset="0"/>
              </a:rPr>
            </a:br>
            <a:r>
              <a:rPr lang="en-US" sz="2700" dirty="0">
                <a:latin typeface="Garamond" panose="02020404030301010803" pitchFamily="18" charset="0"/>
                <a:cs typeface="Calibri Light" panose="020F0302020204030204" pitchFamily="34" charset="0"/>
              </a:rPr>
              <a:t>MLS Director at Austin Board of REALTORS</a:t>
            </a: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5720862" y="1283434"/>
            <a:ext cx="4577616" cy="4577616"/>
          </a:xfrm>
          <a:effectLst>
            <a:outerShdw blurRad="1270000" dist="50800" dir="5400000" algn="ctr" rotWithShape="0">
              <a:srgbClr val="000000">
                <a:alpha val="43137"/>
              </a:srgbClr>
            </a:outerShdw>
          </a:effectLst>
        </p:spPr>
      </p:pic>
      <p:sp>
        <p:nvSpPr>
          <p:cNvPr id="4" name="Text Placeholder 3"/>
          <p:cNvSpPr>
            <a:spLocks noGrp="1"/>
          </p:cNvSpPr>
          <p:nvPr>
            <p:ph type="body" sz="half" idx="2"/>
          </p:nvPr>
        </p:nvSpPr>
        <p:spPr>
          <a:xfrm>
            <a:off x="680030" y="2611072"/>
            <a:ext cx="4618802" cy="2933944"/>
          </a:xfrm>
        </p:spPr>
        <p:txBody>
          <a:bodyPr>
            <a:normAutofit/>
          </a:bodyPr>
          <a:lstStyle/>
          <a:p>
            <a:r>
              <a:rPr lang="en-US" sz="2400" dirty="0">
                <a:latin typeface="Garamond" panose="02020404030301010803" pitchFamily="18" charset="0"/>
                <a:cs typeface="Calibri" panose="020F0502020204030204" pitchFamily="34" charset="0"/>
              </a:rPr>
              <a:t>“RESO is unique because you get a lot of product people in the same space.”</a:t>
            </a:r>
          </a:p>
        </p:txBody>
      </p:sp>
      <p:cxnSp>
        <p:nvCxnSpPr>
          <p:cNvPr id="7" name="Straight Connector 6"/>
          <p:cNvCxnSpPr/>
          <p:nvPr/>
        </p:nvCxnSpPr>
        <p:spPr>
          <a:xfrm>
            <a:off x="789709" y="2535381"/>
            <a:ext cx="4239491" cy="0"/>
          </a:xfrm>
          <a:prstGeom prst="line">
            <a:avLst/>
          </a:prstGeom>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4121295717"/>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7667" y="987424"/>
            <a:ext cx="3932237" cy="1143859"/>
          </a:xfrm>
        </p:spPr>
        <p:txBody>
          <a:bodyPr>
            <a:normAutofit/>
          </a:bodyPr>
          <a:lstStyle/>
          <a:p>
            <a:pPr algn="ctr"/>
            <a:r>
              <a:rPr lang="en-US" b="1" dirty="0">
                <a:solidFill>
                  <a:srgbClr val="0070C0"/>
                </a:solidFill>
                <a:latin typeface="Garamond" panose="02020404030301010803" pitchFamily="18" charset="0"/>
              </a:rPr>
              <a:t>Suzanne Mueller</a:t>
            </a:r>
            <a:r>
              <a:rPr lang="en-US" dirty="0">
                <a:latin typeface="Garamond" panose="02020404030301010803" pitchFamily="18" charset="0"/>
              </a:rPr>
              <a:t/>
            </a:r>
            <a:br>
              <a:rPr lang="en-US" dirty="0">
                <a:latin typeface="Garamond" panose="02020404030301010803" pitchFamily="18" charset="0"/>
              </a:rPr>
            </a:br>
            <a:r>
              <a:rPr lang="en-US" sz="2200" dirty="0">
                <a:latin typeface="Garamond" panose="02020404030301010803" pitchFamily="18" charset="0"/>
              </a:rPr>
              <a:t>Senior Vice President of Industry Relations at Move, Inc</a:t>
            </a:r>
          </a:p>
        </p:txBody>
      </p:sp>
      <p:sp>
        <p:nvSpPr>
          <p:cNvPr id="4" name="Text Placeholder 3"/>
          <p:cNvSpPr>
            <a:spLocks noGrp="1"/>
          </p:cNvSpPr>
          <p:nvPr>
            <p:ph type="body" sz="half" idx="2"/>
          </p:nvPr>
        </p:nvSpPr>
        <p:spPr>
          <a:xfrm>
            <a:off x="839788" y="2587625"/>
            <a:ext cx="4587997" cy="3273425"/>
          </a:xfrm>
        </p:spPr>
        <p:txBody>
          <a:bodyPr>
            <a:normAutofit/>
          </a:bodyPr>
          <a:lstStyle/>
          <a:p>
            <a:r>
              <a:rPr lang="en-US" sz="2400" dirty="0">
                <a:latin typeface="Garamond" panose="02020404030301010803" pitchFamily="18" charset="0"/>
              </a:rPr>
              <a:t>“Enjoyed connections made. More networking within the industry among all parties involved.”  </a:t>
            </a: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5789423" y="987424"/>
            <a:ext cx="4873625" cy="4873625"/>
          </a:xfrm>
          <a:effectLst>
            <a:glow rad="228600">
              <a:schemeClr val="accent3">
                <a:satMod val="175000"/>
                <a:alpha val="40000"/>
              </a:schemeClr>
            </a:glow>
            <a:outerShdw blurRad="1270000" dist="50800" dir="5400000" algn="ctr" rotWithShape="0">
              <a:srgbClr val="000000">
                <a:alpha val="43137"/>
              </a:srgbClr>
            </a:outerShdw>
          </a:effectLst>
        </p:spPr>
      </p:pic>
      <p:cxnSp>
        <p:nvCxnSpPr>
          <p:cNvPr id="6" name="Straight Connector 5"/>
          <p:cNvCxnSpPr/>
          <p:nvPr/>
        </p:nvCxnSpPr>
        <p:spPr>
          <a:xfrm>
            <a:off x="966355" y="2223654"/>
            <a:ext cx="4052454" cy="0"/>
          </a:xfrm>
          <a:prstGeom prst="line">
            <a:avLst/>
          </a:prstGeom>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2192521033"/>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129" y="987425"/>
            <a:ext cx="3932237" cy="1261745"/>
          </a:xfrm>
        </p:spPr>
        <p:txBody>
          <a:bodyPr/>
          <a:lstStyle/>
          <a:p>
            <a:pPr algn="ctr"/>
            <a:r>
              <a:rPr lang="en-US" b="1" dirty="0">
                <a:solidFill>
                  <a:srgbClr val="0070C0"/>
                </a:solidFill>
                <a:latin typeface="Garamond" panose="02020404030301010803" pitchFamily="18" charset="0"/>
              </a:rPr>
              <a:t>Mark Lesswing</a:t>
            </a:r>
            <a:r>
              <a:rPr lang="en-US" dirty="0">
                <a:latin typeface="Garamond" panose="02020404030301010803" pitchFamily="18" charset="0"/>
              </a:rPr>
              <a:t/>
            </a:r>
            <a:br>
              <a:rPr lang="en-US" dirty="0">
                <a:latin typeface="Garamond" panose="02020404030301010803" pitchFamily="18" charset="0"/>
              </a:rPr>
            </a:br>
            <a:r>
              <a:rPr lang="en-US" sz="2400" dirty="0">
                <a:latin typeface="Garamond" panose="02020404030301010803" pitchFamily="18" charset="0"/>
                <a:cs typeface="Calibri Light" panose="020F0302020204030204" pitchFamily="34" charset="0"/>
              </a:rPr>
              <a:t>Senior Vice President &amp; CTO, NAR</a:t>
            </a: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5784375" y="987425"/>
            <a:ext cx="4873624" cy="4873624"/>
          </a:xfrm>
          <a:effectLst>
            <a:glow rad="228600">
              <a:schemeClr val="accent3">
                <a:satMod val="175000"/>
                <a:alpha val="40000"/>
              </a:schemeClr>
            </a:glow>
            <a:outerShdw blurRad="1270000" dist="50800" dir="5400000" algn="ctr" rotWithShape="0">
              <a:srgbClr val="000000">
                <a:alpha val="43137"/>
              </a:srgbClr>
            </a:outerShdw>
          </a:effectLst>
        </p:spPr>
      </p:pic>
      <p:sp>
        <p:nvSpPr>
          <p:cNvPr id="4" name="Text Placeholder 3"/>
          <p:cNvSpPr>
            <a:spLocks noGrp="1"/>
          </p:cNvSpPr>
          <p:nvPr>
            <p:ph type="body" sz="half" idx="2"/>
          </p:nvPr>
        </p:nvSpPr>
        <p:spPr>
          <a:xfrm>
            <a:off x="683662" y="2587624"/>
            <a:ext cx="4607170" cy="3273425"/>
          </a:xfrm>
        </p:spPr>
        <p:txBody>
          <a:bodyPr>
            <a:normAutofit/>
          </a:bodyPr>
          <a:lstStyle/>
          <a:p>
            <a:r>
              <a:rPr lang="en-US" sz="2400" dirty="0">
                <a:latin typeface="Garamond" panose="02020404030301010803" pitchFamily="18" charset="0"/>
                <a:cs typeface="Calibri" panose="020F0502020204030204" pitchFamily="34" charset="0"/>
              </a:rPr>
              <a:t>“My favorite part of the RESO conference is the show &amp; tell. Presenters explain what they personally value and where they see the industry going.” </a:t>
            </a:r>
          </a:p>
        </p:txBody>
      </p:sp>
      <p:cxnSp>
        <p:nvCxnSpPr>
          <p:cNvPr id="7" name="Straight Connector 6"/>
          <p:cNvCxnSpPr/>
          <p:nvPr/>
        </p:nvCxnSpPr>
        <p:spPr>
          <a:xfrm>
            <a:off x="831273" y="2223654"/>
            <a:ext cx="3979718" cy="0"/>
          </a:xfrm>
          <a:prstGeom prst="line">
            <a:avLst/>
          </a:prstGeom>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3603525613"/>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668" y="987425"/>
            <a:ext cx="3932237" cy="1250315"/>
          </a:xfrm>
        </p:spPr>
        <p:txBody>
          <a:bodyPr>
            <a:normAutofit/>
          </a:bodyPr>
          <a:lstStyle/>
          <a:p>
            <a:pPr algn="ctr"/>
            <a:r>
              <a:rPr lang="en-US" b="1" dirty="0">
                <a:solidFill>
                  <a:srgbClr val="0070C0"/>
                </a:solidFill>
                <a:latin typeface="Garamond" panose="02020404030301010803" pitchFamily="18" charset="0"/>
              </a:rPr>
              <a:t>Greg Moore</a:t>
            </a:r>
            <a:r>
              <a:rPr lang="en-US" b="1" dirty="0">
                <a:latin typeface="Garamond" panose="02020404030301010803" pitchFamily="18" charset="0"/>
              </a:rPr>
              <a:t/>
            </a:r>
            <a:br>
              <a:rPr lang="en-US" b="1" dirty="0">
                <a:latin typeface="Garamond" panose="02020404030301010803" pitchFamily="18" charset="0"/>
              </a:rPr>
            </a:br>
            <a:r>
              <a:rPr lang="en-US" sz="2400" dirty="0">
                <a:latin typeface="Garamond" panose="02020404030301010803" pitchFamily="18" charset="0"/>
                <a:cs typeface="Calibri Light" panose="020F0302020204030204" pitchFamily="34" charset="0"/>
              </a:rPr>
              <a:t>Vice President Technical Systems at RMLS</a:t>
            </a:r>
            <a:endParaRPr lang="en-US" sz="2400" b="1" dirty="0">
              <a:latin typeface="Garamond" panose="02020404030301010803" pitchFamily="18" charset="0"/>
              <a:cs typeface="Calibri Light" panose="020F0302020204030204" pitchFamily="34" charset="0"/>
            </a:endParaRPr>
          </a:p>
        </p:txBody>
      </p:sp>
      <p:sp>
        <p:nvSpPr>
          <p:cNvPr id="4" name="Text Placeholder 3"/>
          <p:cNvSpPr>
            <a:spLocks noGrp="1"/>
          </p:cNvSpPr>
          <p:nvPr>
            <p:ph type="body" sz="half" idx="2"/>
          </p:nvPr>
        </p:nvSpPr>
        <p:spPr>
          <a:xfrm>
            <a:off x="945507" y="2379009"/>
            <a:ext cx="4646401" cy="3081991"/>
          </a:xfrm>
        </p:spPr>
        <p:txBody>
          <a:bodyPr>
            <a:normAutofit/>
          </a:bodyPr>
          <a:lstStyle/>
          <a:p>
            <a:r>
              <a:rPr lang="en-US" sz="2400" dirty="0">
                <a:latin typeface="Garamond" panose="02020404030301010803" pitchFamily="18" charset="0"/>
              </a:rPr>
              <a:t>“Working on best practices with CMLS. Matching up beyond RESO to ensure the standards are used in the best way. Education as well as technology.”</a:t>
            </a: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5822521" y="987425"/>
            <a:ext cx="4473575" cy="4473575"/>
          </a:xfrm>
          <a:effectLst>
            <a:glow rad="228600">
              <a:schemeClr val="accent3">
                <a:satMod val="175000"/>
                <a:alpha val="40000"/>
              </a:schemeClr>
            </a:glow>
            <a:outerShdw blurRad="50800" dist="50800" dir="5400000" algn="ctr" rotWithShape="0">
              <a:srgbClr val="000000">
                <a:alpha val="43000"/>
              </a:srgbClr>
            </a:outerShdw>
          </a:effectLst>
        </p:spPr>
      </p:pic>
      <p:cxnSp>
        <p:nvCxnSpPr>
          <p:cNvPr id="6" name="Straight Connector 5"/>
          <p:cNvCxnSpPr/>
          <p:nvPr/>
        </p:nvCxnSpPr>
        <p:spPr>
          <a:xfrm>
            <a:off x="1049482" y="2223654"/>
            <a:ext cx="4166754" cy="0"/>
          </a:xfrm>
          <a:prstGeom prst="line">
            <a:avLst/>
          </a:prstGeom>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930254251"/>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8538" y="987424"/>
            <a:ext cx="3932237" cy="1284605"/>
          </a:xfrm>
        </p:spPr>
        <p:txBody>
          <a:bodyPr>
            <a:normAutofit fontScale="90000"/>
          </a:bodyPr>
          <a:lstStyle/>
          <a:p>
            <a:pPr algn="ctr"/>
            <a:r>
              <a:rPr lang="en-US" sz="3600" b="1" dirty="0">
                <a:solidFill>
                  <a:srgbClr val="0070C0"/>
                </a:solidFill>
                <a:latin typeface="Garamond" panose="02020404030301010803" pitchFamily="18" charset="0"/>
              </a:rPr>
              <a:t>Rebecca Jensen</a:t>
            </a:r>
            <a:r>
              <a:rPr lang="en-US" b="1" dirty="0">
                <a:latin typeface="Garamond" panose="02020404030301010803" pitchFamily="18" charset="0"/>
              </a:rPr>
              <a:t/>
            </a:r>
            <a:br>
              <a:rPr lang="en-US" b="1" dirty="0">
                <a:latin typeface="Garamond" panose="02020404030301010803" pitchFamily="18" charset="0"/>
              </a:rPr>
            </a:br>
            <a:r>
              <a:rPr lang="en-US" sz="2700" dirty="0">
                <a:latin typeface="Garamond" panose="02020404030301010803" pitchFamily="18" charset="0"/>
              </a:rPr>
              <a:t>President &amp; CEO at Midwest Real Estate Data LLC</a:t>
            </a: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5642020" y="987424"/>
            <a:ext cx="4873626" cy="4873626"/>
          </a:xfrm>
          <a:effectLst>
            <a:glow rad="228600">
              <a:schemeClr val="accent3">
                <a:satMod val="175000"/>
                <a:alpha val="40000"/>
              </a:schemeClr>
            </a:glow>
            <a:outerShdw blurRad="1270000" dist="50800" dir="5400000" algn="ctr" rotWithShape="0">
              <a:srgbClr val="000000">
                <a:alpha val="43137"/>
              </a:srgbClr>
            </a:outerShdw>
          </a:effectLst>
        </p:spPr>
      </p:pic>
      <p:sp>
        <p:nvSpPr>
          <p:cNvPr id="4" name="Text Placeholder 3"/>
          <p:cNvSpPr>
            <a:spLocks noGrp="1"/>
          </p:cNvSpPr>
          <p:nvPr>
            <p:ph type="body" sz="half" idx="2"/>
          </p:nvPr>
        </p:nvSpPr>
        <p:spPr>
          <a:xfrm>
            <a:off x="649253" y="2587625"/>
            <a:ext cx="4550809" cy="3273425"/>
          </a:xfrm>
        </p:spPr>
        <p:txBody>
          <a:bodyPr>
            <a:normAutofit/>
          </a:bodyPr>
          <a:lstStyle/>
          <a:p>
            <a:r>
              <a:rPr lang="en-US" sz="2400" dirty="0">
                <a:latin typeface="Garamond" panose="02020404030301010803" pitchFamily="18" charset="0"/>
                <a:cs typeface="Calibri" panose="020F0502020204030204" pitchFamily="34" charset="0"/>
              </a:rPr>
              <a:t>“The people are brilliant! They are truly making a difference in the industry everyday. I get to listen in and ask questions. I learn a tremendous amount about the products.”</a:t>
            </a:r>
          </a:p>
        </p:txBody>
      </p:sp>
      <p:cxnSp>
        <p:nvCxnSpPr>
          <p:cNvPr id="7" name="Straight Connector 6"/>
          <p:cNvCxnSpPr/>
          <p:nvPr/>
        </p:nvCxnSpPr>
        <p:spPr>
          <a:xfrm>
            <a:off x="727364" y="2234044"/>
            <a:ext cx="4125191" cy="0"/>
          </a:xfrm>
          <a:prstGeom prst="line">
            <a:avLst/>
          </a:prstGeom>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4084969386"/>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967" y="956253"/>
            <a:ext cx="3932237" cy="925829"/>
          </a:xfrm>
        </p:spPr>
        <p:txBody>
          <a:bodyPr/>
          <a:lstStyle/>
          <a:p>
            <a:pPr algn="ctr"/>
            <a:r>
              <a:rPr lang="en-US" b="1" dirty="0">
                <a:solidFill>
                  <a:srgbClr val="0070C0"/>
                </a:solidFill>
                <a:latin typeface="Garamond" panose="02020404030301010803" pitchFamily="18" charset="0"/>
              </a:rPr>
              <a:t>Michael Wurzer</a:t>
            </a:r>
            <a:r>
              <a:rPr lang="en-US" dirty="0">
                <a:solidFill>
                  <a:srgbClr val="0070C0"/>
                </a:solidFill>
                <a:latin typeface="Garamond" panose="02020404030301010803" pitchFamily="18" charset="0"/>
              </a:rPr>
              <a:t> </a:t>
            </a:r>
            <a:r>
              <a:rPr lang="en-US" sz="2400" dirty="0">
                <a:latin typeface="Garamond" panose="02020404030301010803" pitchFamily="18" charset="0"/>
                <a:cs typeface="Calibri Light" panose="020F0302020204030204" pitchFamily="34" charset="0"/>
              </a:rPr>
              <a:t>President of FBS</a:t>
            </a:r>
            <a:endParaRPr lang="en-US" sz="2400" b="1" dirty="0">
              <a:latin typeface="Garamond" panose="02020404030301010803" pitchFamily="18" charset="0"/>
              <a:cs typeface="Calibri Light" panose="020F0302020204030204" pitchFamily="34" charset="0"/>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5616189" y="987425"/>
            <a:ext cx="3172968" cy="4753510"/>
          </a:xfrm>
          <a:effectLst>
            <a:glow rad="228600">
              <a:schemeClr val="accent3">
                <a:satMod val="175000"/>
                <a:alpha val="40000"/>
              </a:schemeClr>
            </a:glow>
            <a:outerShdw blurRad="1270000" dist="50800" dir="5400000" algn="ctr" rotWithShape="0">
              <a:srgbClr val="000000">
                <a:alpha val="43137"/>
              </a:srgbClr>
            </a:outerShdw>
          </a:effectLst>
        </p:spPr>
      </p:pic>
      <p:sp>
        <p:nvSpPr>
          <p:cNvPr id="4" name="Text Placeholder 3"/>
          <p:cNvSpPr>
            <a:spLocks noGrp="1"/>
          </p:cNvSpPr>
          <p:nvPr>
            <p:ph type="body" sz="half" idx="2"/>
          </p:nvPr>
        </p:nvSpPr>
        <p:spPr>
          <a:xfrm>
            <a:off x="839788" y="2331720"/>
            <a:ext cx="4517658" cy="3529331"/>
          </a:xfrm>
        </p:spPr>
        <p:txBody>
          <a:bodyPr>
            <a:normAutofit/>
          </a:bodyPr>
          <a:lstStyle/>
          <a:p>
            <a:r>
              <a:rPr lang="en-US" sz="2400" dirty="0">
                <a:latin typeface="Garamond" panose="02020404030301010803" pitchFamily="18" charset="0"/>
              </a:rPr>
              <a:t>“Interacting with the different people. It’s such a vibrant community to network with.”</a:t>
            </a:r>
          </a:p>
        </p:txBody>
      </p:sp>
      <p:cxnSp>
        <p:nvCxnSpPr>
          <p:cNvPr id="7" name="Straight Connector 6"/>
          <p:cNvCxnSpPr/>
          <p:nvPr/>
        </p:nvCxnSpPr>
        <p:spPr>
          <a:xfrm>
            <a:off x="1007918" y="2026226"/>
            <a:ext cx="3730337" cy="0"/>
          </a:xfrm>
          <a:prstGeom prst="line">
            <a:avLst/>
          </a:prstGeom>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1456008397"/>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497" y="1279432"/>
            <a:ext cx="10515600" cy="2852737"/>
          </a:xfrm>
        </p:spPr>
        <p:txBody>
          <a:bodyPr/>
          <a:lstStyle/>
          <a:p>
            <a:pPr algn="ctr"/>
            <a:r>
              <a:rPr lang="en-US" b="1" dirty="0">
                <a:solidFill>
                  <a:srgbClr val="0070C0"/>
                </a:solidFill>
                <a:latin typeface="Garamond" panose="02020404030301010803" pitchFamily="18" charset="0"/>
              </a:rPr>
              <a:t>WHO ELSE SHOULD COME TO A RESO </a:t>
            </a:r>
            <a:r>
              <a:rPr lang="en-US" b="1" dirty="0" smtClean="0">
                <a:solidFill>
                  <a:srgbClr val="0070C0"/>
                </a:solidFill>
                <a:latin typeface="Garamond" panose="02020404030301010803" pitchFamily="18" charset="0"/>
              </a:rPr>
              <a:t>CONFERENCE? </a:t>
            </a:r>
            <a:endParaRPr lang="en-US" b="1" dirty="0">
              <a:solidFill>
                <a:srgbClr val="0070C0"/>
              </a:solidFill>
              <a:latin typeface="Garamond" panose="02020404030301010803" pitchFamily="18" charset="0"/>
            </a:endParaRPr>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3861044562"/>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342" y="865437"/>
            <a:ext cx="3932237" cy="1727013"/>
          </a:xfrm>
        </p:spPr>
        <p:txBody>
          <a:bodyPr>
            <a:normAutofit fontScale="90000"/>
          </a:bodyPr>
          <a:lstStyle/>
          <a:p>
            <a:pPr algn="ctr"/>
            <a:r>
              <a:rPr lang="en-US" sz="3600" b="1" dirty="0"/>
              <a:t/>
            </a:r>
            <a:br>
              <a:rPr lang="en-US" sz="3600" b="1" dirty="0"/>
            </a:br>
            <a:r>
              <a:rPr lang="en-US" sz="3600" b="1" dirty="0"/>
              <a:t/>
            </a:r>
            <a:br>
              <a:rPr lang="en-US" sz="3600" b="1" dirty="0"/>
            </a:br>
            <a:r>
              <a:rPr lang="en-US" sz="3600" b="1" dirty="0"/>
              <a:t/>
            </a:r>
            <a:br>
              <a:rPr lang="en-US" sz="3600" b="1" dirty="0"/>
            </a:br>
            <a:r>
              <a:rPr lang="en-US" sz="3600" b="1" dirty="0"/>
              <a:t/>
            </a:r>
            <a:br>
              <a:rPr lang="en-US" sz="3600" b="1" dirty="0"/>
            </a:br>
            <a:r>
              <a:rPr lang="en-US" sz="3600" b="1" dirty="0">
                <a:solidFill>
                  <a:srgbClr val="0070C0"/>
                </a:solidFill>
                <a:latin typeface="Garamond" panose="02020404030301010803" pitchFamily="18" charset="0"/>
              </a:rPr>
              <a:t>Dan Troup</a:t>
            </a:r>
            <a:r>
              <a:rPr lang="en-US" dirty="0">
                <a:latin typeface="Garamond" panose="02020404030301010803" pitchFamily="18" charset="0"/>
              </a:rPr>
              <a:t/>
            </a:r>
            <a:br>
              <a:rPr lang="en-US" dirty="0">
                <a:latin typeface="Garamond" panose="02020404030301010803" pitchFamily="18" charset="0"/>
              </a:rPr>
            </a:br>
            <a:r>
              <a:rPr lang="en-US" sz="2700" dirty="0">
                <a:latin typeface="Garamond" panose="02020404030301010803" pitchFamily="18" charset="0"/>
                <a:cs typeface="Calibri Light" panose="020F0302020204030204" pitchFamily="34" charset="0"/>
              </a:rPr>
              <a:t>Technology Director at RE/Max of Michigan</a:t>
            </a:r>
            <a:r>
              <a:rPr lang="en-US" dirty="0"/>
              <a:t/>
            </a:r>
            <a:br>
              <a:rPr lang="en-US" dirty="0"/>
            </a:br>
            <a:endParaRPr lang="en-US" dirty="0"/>
          </a:p>
        </p:txBody>
      </p:sp>
      <p:sp>
        <p:nvSpPr>
          <p:cNvPr id="5" name="Text Placeholder 3"/>
          <p:cNvSpPr>
            <a:spLocks noGrp="1"/>
          </p:cNvSpPr>
          <p:nvPr>
            <p:ph type="body" sz="half" idx="2"/>
          </p:nvPr>
        </p:nvSpPr>
        <p:spPr>
          <a:xfrm>
            <a:off x="398584" y="2375064"/>
            <a:ext cx="5005754" cy="3485986"/>
          </a:xfrm>
        </p:spPr>
        <p:txBody>
          <a:bodyPr>
            <a:normAutofit/>
          </a:bodyPr>
          <a:lstStyle/>
          <a:p>
            <a:r>
              <a:rPr lang="en-US" sz="2400" dirty="0">
                <a:latin typeface="Garamond" panose="02020404030301010803" pitchFamily="18" charset="0"/>
                <a:cs typeface="Calibri Light" panose="020F0302020204030204" pitchFamily="34" charset="0"/>
              </a:rPr>
              <a:t>“I want my voice to be heard as a broker and on behalf of my brokers. We have specific issues that deal with IDX and  the REP standards and we want to make sure our voice is heard and be able to provide input.”</a:t>
            </a: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5658951" y="860611"/>
            <a:ext cx="5000439" cy="5000439"/>
          </a:xfrm>
          <a:effectLst>
            <a:outerShdw blurRad="50800" dist="50800" dir="5400000" sx="101000" sy="101000" algn="ctr" rotWithShape="0">
              <a:srgbClr val="000000">
                <a:alpha val="43000"/>
              </a:srgbClr>
            </a:outerShdw>
          </a:effectLst>
        </p:spPr>
      </p:pic>
      <p:cxnSp>
        <p:nvCxnSpPr>
          <p:cNvPr id="4" name="Straight Connector 3"/>
          <p:cNvCxnSpPr/>
          <p:nvPr/>
        </p:nvCxnSpPr>
        <p:spPr>
          <a:xfrm>
            <a:off x="509155" y="2223654"/>
            <a:ext cx="4707081" cy="0"/>
          </a:xfrm>
          <a:prstGeom prst="line">
            <a:avLst/>
          </a:prstGeom>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2868557771"/>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190" y="987425"/>
            <a:ext cx="3932237" cy="1600200"/>
          </a:xfrm>
        </p:spPr>
        <p:txBody>
          <a:bodyPr>
            <a:normAutofit fontScale="90000"/>
          </a:bodyPr>
          <a:lstStyle/>
          <a:p>
            <a:pPr algn="ctr"/>
            <a:r>
              <a:rPr lang="en-US" sz="3600" b="1" dirty="0">
                <a:solidFill>
                  <a:srgbClr val="0070C0"/>
                </a:solidFill>
                <a:latin typeface="Garamond" panose="02020404030301010803" pitchFamily="18" charset="0"/>
              </a:rPr>
              <a:t>Dan Troup</a:t>
            </a:r>
            <a:r>
              <a:rPr lang="en-US" dirty="0">
                <a:latin typeface="Garamond" panose="02020404030301010803" pitchFamily="18" charset="0"/>
              </a:rPr>
              <a:t/>
            </a:r>
            <a:br>
              <a:rPr lang="en-US" dirty="0">
                <a:latin typeface="Garamond" panose="02020404030301010803" pitchFamily="18" charset="0"/>
              </a:rPr>
            </a:br>
            <a:r>
              <a:rPr lang="en-US" sz="2700" dirty="0">
                <a:latin typeface="Garamond" panose="02020404030301010803" pitchFamily="18" charset="0"/>
              </a:rPr>
              <a:t>Technology Director at RE/Max of Michigan</a:t>
            </a:r>
            <a:r>
              <a:rPr lang="en-US" dirty="0"/>
              <a:t/>
            </a:r>
            <a:br>
              <a:rPr lang="en-US" dirty="0"/>
            </a:b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5811540" y="987425"/>
            <a:ext cx="4873625" cy="4873625"/>
          </a:xfrm>
          <a:effectLst>
            <a:glow rad="228600">
              <a:schemeClr val="accent3">
                <a:satMod val="175000"/>
                <a:alpha val="40000"/>
              </a:schemeClr>
            </a:glow>
            <a:outerShdw blurRad="1270000" dist="50800" dir="5400000" algn="ctr" rotWithShape="0">
              <a:srgbClr val="000000">
                <a:alpha val="43137"/>
              </a:srgbClr>
            </a:outerShdw>
          </a:effectLst>
        </p:spPr>
      </p:pic>
      <p:sp>
        <p:nvSpPr>
          <p:cNvPr id="4" name="Text Placeholder 3"/>
          <p:cNvSpPr>
            <a:spLocks noGrp="1"/>
          </p:cNvSpPr>
          <p:nvPr>
            <p:ph type="body" sz="half" idx="2"/>
          </p:nvPr>
        </p:nvSpPr>
        <p:spPr>
          <a:xfrm>
            <a:off x="839786" y="2587625"/>
            <a:ext cx="4459043" cy="3273425"/>
          </a:xfrm>
        </p:spPr>
        <p:txBody>
          <a:bodyPr>
            <a:normAutofit/>
          </a:bodyPr>
          <a:lstStyle/>
          <a:p>
            <a:r>
              <a:rPr lang="en-US" sz="2400" dirty="0">
                <a:latin typeface="Garamond" panose="02020404030301010803" pitchFamily="18" charset="0"/>
                <a:cs typeface="Calibri" panose="020F0502020204030204" pitchFamily="34" charset="0"/>
              </a:rPr>
              <a:t>“I would love to see more brokers attend and get their feedback.”</a:t>
            </a:r>
          </a:p>
        </p:txBody>
      </p:sp>
      <p:cxnSp>
        <p:nvCxnSpPr>
          <p:cNvPr id="7" name="Straight Connector 6"/>
          <p:cNvCxnSpPr/>
          <p:nvPr/>
        </p:nvCxnSpPr>
        <p:spPr>
          <a:xfrm>
            <a:off x="509155" y="2296391"/>
            <a:ext cx="4707081" cy="0"/>
          </a:xfrm>
          <a:prstGeom prst="line">
            <a:avLst/>
          </a:prstGeom>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3637470339"/>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6282" y="987425"/>
            <a:ext cx="3932237" cy="1450975"/>
          </a:xfrm>
        </p:spPr>
        <p:txBody>
          <a:bodyPr/>
          <a:lstStyle/>
          <a:p>
            <a:pPr algn="ctr"/>
            <a:r>
              <a:rPr lang="en-US" b="1" dirty="0">
                <a:solidFill>
                  <a:srgbClr val="0070C0"/>
                </a:solidFill>
                <a:latin typeface="Garamond" panose="02020404030301010803" pitchFamily="18" charset="0"/>
              </a:rPr>
              <a:t>Tim Dain </a:t>
            </a:r>
            <a:r>
              <a:rPr lang="en-US" dirty="0">
                <a:latin typeface="Garamond" panose="02020404030301010803" pitchFamily="18" charset="0"/>
              </a:rPr>
              <a:t/>
            </a:r>
            <a:br>
              <a:rPr lang="en-US" dirty="0">
                <a:latin typeface="Garamond" panose="02020404030301010803" pitchFamily="18" charset="0"/>
              </a:rPr>
            </a:br>
            <a:r>
              <a:rPr lang="en-US" sz="2400" dirty="0">
                <a:latin typeface="Garamond" panose="02020404030301010803" pitchFamily="18" charset="0"/>
                <a:cs typeface="Calibri Light" panose="020F0302020204030204" pitchFamily="34" charset="0"/>
              </a:rPr>
              <a:t>MLS Director at Austin Board of REALTORS</a:t>
            </a: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5875857" y="987425"/>
            <a:ext cx="4679315" cy="4679315"/>
          </a:xfrm>
          <a:effectLst>
            <a:glow rad="228600">
              <a:schemeClr val="accent3">
                <a:satMod val="175000"/>
                <a:alpha val="40000"/>
              </a:schemeClr>
            </a:glow>
            <a:outerShdw blurRad="1270000" dist="50800" dir="5400000" algn="ctr" rotWithShape="0">
              <a:srgbClr val="000000">
                <a:alpha val="43137"/>
              </a:srgbClr>
            </a:outerShdw>
          </a:effectLst>
        </p:spPr>
      </p:pic>
      <p:sp>
        <p:nvSpPr>
          <p:cNvPr id="4" name="Text Placeholder 3"/>
          <p:cNvSpPr>
            <a:spLocks noGrp="1"/>
          </p:cNvSpPr>
          <p:nvPr>
            <p:ph type="body" sz="half" idx="2"/>
          </p:nvPr>
        </p:nvSpPr>
        <p:spPr>
          <a:xfrm>
            <a:off x="839787" y="2728183"/>
            <a:ext cx="4705228" cy="2938557"/>
          </a:xfrm>
        </p:spPr>
        <p:txBody>
          <a:bodyPr>
            <a:normAutofit/>
          </a:bodyPr>
          <a:lstStyle/>
          <a:p>
            <a:r>
              <a:rPr lang="en-US" sz="2400" dirty="0">
                <a:latin typeface="Garamond" panose="02020404030301010803" pitchFamily="18" charset="0"/>
              </a:rPr>
              <a:t>“Anyone involved with products delivered to the agents, brokers or </a:t>
            </a:r>
            <a:r>
              <a:rPr lang="en-US" sz="2400" dirty="0" smtClean="0">
                <a:latin typeface="Garamond" panose="02020404030301010803" pitchFamily="18" charset="0"/>
              </a:rPr>
              <a:t>MLS’s</a:t>
            </a:r>
            <a:r>
              <a:rPr lang="en-US" sz="2400" dirty="0">
                <a:latin typeface="Garamond" panose="02020404030301010803" pitchFamily="18" charset="0"/>
              </a:rPr>
              <a:t>. It would be nice to see the more established product vendors involved”.</a:t>
            </a:r>
          </a:p>
        </p:txBody>
      </p:sp>
      <p:cxnSp>
        <p:nvCxnSpPr>
          <p:cNvPr id="7" name="Straight Connector 6"/>
          <p:cNvCxnSpPr/>
          <p:nvPr/>
        </p:nvCxnSpPr>
        <p:spPr>
          <a:xfrm>
            <a:off x="727364" y="2545772"/>
            <a:ext cx="4707081" cy="0"/>
          </a:xfrm>
          <a:prstGeom prst="line">
            <a:avLst/>
          </a:prstGeom>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2931027107"/>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3554" y="982720"/>
            <a:ext cx="3932237" cy="1600200"/>
          </a:xfrm>
        </p:spPr>
        <p:txBody>
          <a:bodyPr>
            <a:normAutofit/>
          </a:bodyPr>
          <a:lstStyle/>
          <a:p>
            <a:pPr algn="ctr"/>
            <a:r>
              <a:rPr lang="en-US" b="1" dirty="0">
                <a:solidFill>
                  <a:srgbClr val="0070C0"/>
                </a:solidFill>
                <a:latin typeface="Garamond" panose="02020404030301010803" pitchFamily="18" charset="0"/>
              </a:rPr>
              <a:t>Marilyn Wilson</a:t>
            </a:r>
            <a:r>
              <a:rPr lang="en-US" b="1" dirty="0">
                <a:latin typeface="Garamond" panose="02020404030301010803" pitchFamily="18" charset="0"/>
              </a:rPr>
              <a:t/>
            </a:r>
            <a:br>
              <a:rPr lang="en-US" b="1" dirty="0">
                <a:latin typeface="Garamond" panose="02020404030301010803" pitchFamily="18" charset="0"/>
              </a:rPr>
            </a:br>
            <a:r>
              <a:rPr lang="en-US" sz="2400" dirty="0">
                <a:latin typeface="Garamond" panose="02020404030301010803" pitchFamily="18" charset="0"/>
                <a:cs typeface="Calibri Light" panose="020F0302020204030204" pitchFamily="34" charset="0"/>
              </a:rPr>
              <a:t>President at RE Technology, Inc and Founding Partner WAV Group, Inc</a:t>
            </a:r>
            <a:endParaRPr lang="en-US" sz="2400" b="1" dirty="0">
              <a:latin typeface="Garamond" panose="02020404030301010803" pitchFamily="18" charset="0"/>
              <a:cs typeface="Calibri Light" panose="020F0302020204030204" pitchFamily="34" charset="0"/>
            </a:endParaRPr>
          </a:p>
        </p:txBody>
      </p:sp>
      <p:sp>
        <p:nvSpPr>
          <p:cNvPr id="4" name="Text Placeholder 3"/>
          <p:cNvSpPr>
            <a:spLocks noGrp="1"/>
          </p:cNvSpPr>
          <p:nvPr>
            <p:ph type="body" sz="half" idx="2"/>
          </p:nvPr>
        </p:nvSpPr>
        <p:spPr>
          <a:xfrm>
            <a:off x="951238" y="2779059"/>
            <a:ext cx="4763762" cy="3081991"/>
          </a:xfrm>
        </p:spPr>
        <p:txBody>
          <a:bodyPr>
            <a:normAutofit/>
          </a:bodyPr>
          <a:lstStyle/>
          <a:p>
            <a:r>
              <a:rPr lang="en-US" sz="2400" dirty="0">
                <a:latin typeface="Garamond" panose="02020404030301010803" pitchFamily="18" charset="0"/>
              </a:rPr>
              <a:t>“Anyone orchestrating technology for a brokerage or on behalf of a brokerage absolutely has to be here.”</a:t>
            </a:r>
          </a:p>
        </p:txBody>
      </p:sp>
      <p:pic>
        <p:nvPicPr>
          <p:cNvPr id="10" name="Picture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3659" y="982720"/>
            <a:ext cx="3268481" cy="4878330"/>
          </a:xfrm>
          <a:prstGeom prst="rect">
            <a:avLst/>
          </a:prstGeom>
          <a:effectLst>
            <a:glow rad="228600">
              <a:schemeClr val="accent3">
                <a:satMod val="175000"/>
                <a:alpha val="40000"/>
              </a:schemeClr>
            </a:glow>
            <a:outerShdw blurRad="50800" dist="50800" dir="5400000" algn="ctr" rotWithShape="0">
              <a:srgbClr val="000000">
                <a:alpha val="43000"/>
              </a:srgbClr>
            </a:outerShdw>
            <a:reflection stA="0" endPos="65000" dist="50800" dir="5400000" sy="-100000" algn="bl" rotWithShape="0"/>
            <a:softEdge rad="12700"/>
          </a:effectLst>
        </p:spPr>
      </p:pic>
      <p:cxnSp>
        <p:nvCxnSpPr>
          <p:cNvPr id="6" name="Straight Connector 5"/>
          <p:cNvCxnSpPr/>
          <p:nvPr/>
        </p:nvCxnSpPr>
        <p:spPr>
          <a:xfrm>
            <a:off x="914401" y="2597726"/>
            <a:ext cx="4707081" cy="0"/>
          </a:xfrm>
          <a:prstGeom prst="line">
            <a:avLst/>
          </a:prstGeom>
        </p:spPr>
        <p:style>
          <a:lnRef idx="1">
            <a:schemeClr val="accent2"/>
          </a:lnRef>
          <a:fillRef idx="0">
            <a:schemeClr val="accent2"/>
          </a:fillRef>
          <a:effectRef idx="0">
            <a:schemeClr val="accent2"/>
          </a:effectRef>
          <a:fontRef idx="minor">
            <a:schemeClr val="tx1"/>
          </a:fontRef>
        </p:style>
      </p:cxnSp>
      <p:pic>
        <p:nvPicPr>
          <p:cNvPr id="7" name="Picture 6"/>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2282534588"/>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0775" y="1001835"/>
            <a:ext cx="3932237" cy="1230143"/>
          </a:xfrm>
        </p:spPr>
        <p:txBody>
          <a:bodyPr>
            <a:normAutofit fontScale="90000"/>
          </a:bodyPr>
          <a:lstStyle/>
          <a:p>
            <a:pPr algn="ctr"/>
            <a:r>
              <a:rPr lang="en-US" sz="3600" b="1" dirty="0">
                <a:solidFill>
                  <a:srgbClr val="0070C0"/>
                </a:solidFill>
                <a:latin typeface="Garamond" panose="02020404030301010803" pitchFamily="18" charset="0"/>
              </a:rPr>
              <a:t>Suzanne Mueller</a:t>
            </a:r>
            <a:r>
              <a:rPr lang="en-US" dirty="0">
                <a:latin typeface="Garamond" panose="02020404030301010803" pitchFamily="18" charset="0"/>
              </a:rPr>
              <a:t/>
            </a:r>
            <a:br>
              <a:rPr lang="en-US" dirty="0">
                <a:latin typeface="Garamond" panose="02020404030301010803" pitchFamily="18" charset="0"/>
              </a:rPr>
            </a:br>
            <a:r>
              <a:rPr lang="en-US" sz="2700" dirty="0">
                <a:latin typeface="Garamond" panose="02020404030301010803" pitchFamily="18" charset="0"/>
                <a:cs typeface="Calibri Light" panose="020F0302020204030204" pitchFamily="34" charset="0"/>
              </a:rPr>
              <a:t>Senior Vice President of Industry Relations at Move, Inc</a:t>
            </a: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5775297" y="987425"/>
            <a:ext cx="4873625" cy="4873625"/>
          </a:xfrm>
          <a:effectLst>
            <a:glow rad="228600">
              <a:schemeClr val="accent3">
                <a:satMod val="175000"/>
                <a:alpha val="40000"/>
              </a:schemeClr>
            </a:glow>
            <a:outerShdw blurRad="1270000" dist="50800" dir="5400000" algn="ctr" rotWithShape="0">
              <a:srgbClr val="000000">
                <a:alpha val="43137"/>
              </a:srgbClr>
            </a:outerShdw>
          </a:effectLst>
        </p:spPr>
      </p:pic>
      <p:sp>
        <p:nvSpPr>
          <p:cNvPr id="4" name="Text Placeholder 3"/>
          <p:cNvSpPr>
            <a:spLocks noGrp="1"/>
          </p:cNvSpPr>
          <p:nvPr>
            <p:ph type="body" sz="half" idx="2"/>
          </p:nvPr>
        </p:nvSpPr>
        <p:spPr>
          <a:xfrm>
            <a:off x="839788" y="2653552"/>
            <a:ext cx="4494212" cy="3207498"/>
          </a:xfrm>
        </p:spPr>
        <p:txBody>
          <a:bodyPr>
            <a:normAutofit/>
          </a:bodyPr>
          <a:lstStyle/>
          <a:p>
            <a:r>
              <a:rPr lang="en-US" sz="2400" dirty="0">
                <a:latin typeface="Garamond" panose="02020404030301010803" pitchFamily="18" charset="0"/>
              </a:rPr>
              <a:t>“If you are participating in the real estate industry in any way that uses data, you need to be here.”</a:t>
            </a:r>
          </a:p>
        </p:txBody>
      </p:sp>
      <p:cxnSp>
        <p:nvCxnSpPr>
          <p:cNvPr id="7" name="Straight Connector 6"/>
          <p:cNvCxnSpPr/>
          <p:nvPr/>
        </p:nvCxnSpPr>
        <p:spPr>
          <a:xfrm>
            <a:off x="820882" y="2223654"/>
            <a:ext cx="4530436" cy="0"/>
          </a:xfrm>
          <a:prstGeom prst="line">
            <a:avLst/>
          </a:prstGeom>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2147837303"/>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576" y="989214"/>
            <a:ext cx="3932237" cy="1234440"/>
          </a:xfrm>
        </p:spPr>
        <p:txBody>
          <a:bodyPr/>
          <a:lstStyle/>
          <a:p>
            <a:pPr algn="ctr"/>
            <a:r>
              <a:rPr lang="en-US" b="1" dirty="0">
                <a:solidFill>
                  <a:srgbClr val="0070C0"/>
                </a:solidFill>
                <a:latin typeface="Garamond" panose="02020404030301010803" pitchFamily="18" charset="0"/>
              </a:rPr>
              <a:t>Mark Lesswing</a:t>
            </a:r>
            <a:r>
              <a:rPr lang="en-US" dirty="0">
                <a:latin typeface="Garamond" panose="02020404030301010803" pitchFamily="18" charset="0"/>
              </a:rPr>
              <a:t/>
            </a:r>
            <a:br>
              <a:rPr lang="en-US" dirty="0">
                <a:latin typeface="Garamond" panose="02020404030301010803" pitchFamily="18" charset="0"/>
              </a:rPr>
            </a:br>
            <a:r>
              <a:rPr lang="en-US" sz="2400" dirty="0">
                <a:latin typeface="Garamond" panose="02020404030301010803" pitchFamily="18" charset="0"/>
                <a:cs typeface="Calibri Light" panose="020F0302020204030204" pitchFamily="34" charset="0"/>
              </a:rPr>
              <a:t>Senior Vice President &amp; CTO, NAR</a:t>
            </a: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5688280" y="1042594"/>
            <a:ext cx="4317171" cy="4317171"/>
          </a:xfrm>
          <a:effectLst>
            <a:glow rad="228600">
              <a:schemeClr val="accent3">
                <a:satMod val="175000"/>
                <a:alpha val="40000"/>
              </a:schemeClr>
            </a:glow>
            <a:outerShdw blurRad="1270000" dist="50800" dir="5400000" algn="ctr" rotWithShape="0">
              <a:srgbClr val="000000">
                <a:alpha val="43137"/>
              </a:srgbClr>
            </a:outerShdw>
          </a:effectLst>
        </p:spPr>
      </p:pic>
      <p:sp>
        <p:nvSpPr>
          <p:cNvPr id="4" name="Text Placeholder 3"/>
          <p:cNvSpPr>
            <a:spLocks noGrp="1"/>
          </p:cNvSpPr>
          <p:nvPr>
            <p:ph type="body" sz="half" idx="2"/>
          </p:nvPr>
        </p:nvSpPr>
        <p:spPr>
          <a:xfrm>
            <a:off x="609349" y="2502666"/>
            <a:ext cx="4630615" cy="2857099"/>
          </a:xfrm>
        </p:spPr>
        <p:txBody>
          <a:bodyPr>
            <a:normAutofit/>
          </a:bodyPr>
          <a:lstStyle/>
          <a:p>
            <a:r>
              <a:rPr lang="en-US" sz="2400" dirty="0">
                <a:latin typeface="Garamond" panose="02020404030301010803" pitchFamily="18" charset="0"/>
              </a:rPr>
              <a:t>“Business operators. They can understand how standards help with business process.”</a:t>
            </a:r>
          </a:p>
        </p:txBody>
      </p:sp>
      <p:cxnSp>
        <p:nvCxnSpPr>
          <p:cNvPr id="7" name="Straight Connector 6"/>
          <p:cNvCxnSpPr/>
          <p:nvPr/>
        </p:nvCxnSpPr>
        <p:spPr>
          <a:xfrm>
            <a:off x="509155" y="2223654"/>
            <a:ext cx="4707081" cy="0"/>
          </a:xfrm>
          <a:prstGeom prst="line">
            <a:avLst/>
          </a:prstGeom>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1885288938"/>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6042" y="987424"/>
            <a:ext cx="3932237" cy="1296707"/>
          </a:xfrm>
        </p:spPr>
        <p:txBody>
          <a:bodyPr>
            <a:normAutofit fontScale="90000"/>
          </a:bodyPr>
          <a:lstStyle/>
          <a:p>
            <a:pPr algn="ctr"/>
            <a:r>
              <a:rPr lang="en-US" sz="3600" b="1" dirty="0">
                <a:solidFill>
                  <a:srgbClr val="0070C0"/>
                </a:solidFill>
                <a:latin typeface="Garamond" panose="02020404030301010803" pitchFamily="18" charset="0"/>
              </a:rPr>
              <a:t>Rebecca Jensen</a:t>
            </a:r>
            <a:r>
              <a:rPr lang="en-US" b="1" dirty="0">
                <a:latin typeface="Garamond" panose="02020404030301010803" pitchFamily="18" charset="0"/>
              </a:rPr>
              <a:t/>
            </a:r>
            <a:br>
              <a:rPr lang="en-US" b="1" dirty="0">
                <a:latin typeface="Garamond" panose="02020404030301010803" pitchFamily="18" charset="0"/>
              </a:rPr>
            </a:br>
            <a:r>
              <a:rPr lang="en-US" sz="2700" dirty="0">
                <a:latin typeface="Garamond" panose="02020404030301010803" pitchFamily="18" charset="0"/>
                <a:cs typeface="Calibri Light" panose="020F0302020204030204" pitchFamily="34" charset="0"/>
              </a:rPr>
              <a:t>President &amp; CEO at Midwest Real Estate Data LLC</a:t>
            </a:r>
          </a:p>
        </p:txBody>
      </p:sp>
      <p:sp>
        <p:nvSpPr>
          <p:cNvPr id="4" name="Text Placeholder 3"/>
          <p:cNvSpPr>
            <a:spLocks noGrp="1"/>
          </p:cNvSpPr>
          <p:nvPr>
            <p:ph type="body" sz="half" idx="2"/>
          </p:nvPr>
        </p:nvSpPr>
        <p:spPr>
          <a:xfrm>
            <a:off x="631974" y="2601466"/>
            <a:ext cx="4680371" cy="3046133"/>
          </a:xfrm>
        </p:spPr>
        <p:txBody>
          <a:bodyPr>
            <a:normAutofit/>
          </a:bodyPr>
          <a:lstStyle/>
          <a:p>
            <a:r>
              <a:rPr lang="en-US" sz="2400" dirty="0">
                <a:latin typeface="Garamond" panose="02020404030301010803" pitchFamily="18" charset="0"/>
              </a:rPr>
              <a:t>“RESO is important for everyone in the industry, but I would give a special emphasis to brokers.”</a:t>
            </a:r>
          </a:p>
        </p:txBody>
      </p:sp>
      <p:pic>
        <p:nvPicPr>
          <p:cNvPr id="5"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5610698" y="987424"/>
            <a:ext cx="4873625" cy="4873625"/>
          </a:xfrm>
          <a:effectLst>
            <a:glow rad="228600">
              <a:schemeClr val="accent3">
                <a:satMod val="175000"/>
                <a:alpha val="40000"/>
              </a:schemeClr>
            </a:glow>
            <a:outerShdw blurRad="1270000" dist="50800" dir="5400000" algn="ctr" rotWithShape="0">
              <a:srgbClr val="000000">
                <a:alpha val="43137"/>
              </a:srgbClr>
            </a:outerShdw>
          </a:effectLst>
        </p:spPr>
      </p:pic>
      <p:cxnSp>
        <p:nvCxnSpPr>
          <p:cNvPr id="7" name="Straight Connector 6"/>
          <p:cNvCxnSpPr/>
          <p:nvPr/>
        </p:nvCxnSpPr>
        <p:spPr>
          <a:xfrm>
            <a:off x="509155" y="2317172"/>
            <a:ext cx="4707081" cy="0"/>
          </a:xfrm>
          <a:prstGeom prst="line">
            <a:avLst/>
          </a:prstGeom>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834609035"/>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672" y="987425"/>
            <a:ext cx="3932237" cy="948689"/>
          </a:xfrm>
        </p:spPr>
        <p:txBody>
          <a:bodyPr/>
          <a:lstStyle/>
          <a:p>
            <a:pPr algn="ctr"/>
            <a:r>
              <a:rPr lang="en-US" b="1" dirty="0">
                <a:solidFill>
                  <a:srgbClr val="0070C0"/>
                </a:solidFill>
                <a:latin typeface="Garamond" panose="02020404030301010803" pitchFamily="18" charset="0"/>
              </a:rPr>
              <a:t>Michael Wurzer</a:t>
            </a:r>
            <a:r>
              <a:rPr lang="en-US" dirty="0">
                <a:solidFill>
                  <a:srgbClr val="0070C0"/>
                </a:solidFill>
                <a:latin typeface="Garamond" panose="02020404030301010803" pitchFamily="18" charset="0"/>
              </a:rPr>
              <a:t> </a:t>
            </a:r>
            <a:r>
              <a:rPr lang="en-US" sz="2400" dirty="0">
                <a:latin typeface="Garamond" panose="02020404030301010803" pitchFamily="18" charset="0"/>
                <a:cs typeface="Calibri Light" panose="020F0302020204030204" pitchFamily="34" charset="0"/>
              </a:rPr>
              <a:t>President of FBS</a:t>
            </a:r>
            <a:endParaRPr lang="en-US" sz="2400" b="1" dirty="0">
              <a:latin typeface="Garamond" panose="02020404030301010803" pitchFamily="18" charset="0"/>
              <a:cs typeface="Calibri Light" panose="020F0302020204030204" pitchFamily="34" charset="0"/>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5882940" y="987425"/>
            <a:ext cx="3169220" cy="4747895"/>
          </a:xfrm>
          <a:effectLst>
            <a:glow rad="228600">
              <a:schemeClr val="accent3">
                <a:satMod val="175000"/>
                <a:alpha val="40000"/>
              </a:schemeClr>
            </a:glow>
            <a:outerShdw blurRad="1270000" dist="50800" dir="5400000" algn="ctr" rotWithShape="0">
              <a:srgbClr val="000000">
                <a:alpha val="43137"/>
              </a:srgbClr>
            </a:outerShdw>
          </a:effectLst>
        </p:spPr>
      </p:pic>
      <p:sp>
        <p:nvSpPr>
          <p:cNvPr id="4" name="Text Placeholder 3"/>
          <p:cNvSpPr>
            <a:spLocks noGrp="1"/>
          </p:cNvSpPr>
          <p:nvPr>
            <p:ph type="body" sz="half" idx="2"/>
          </p:nvPr>
        </p:nvSpPr>
        <p:spPr>
          <a:xfrm>
            <a:off x="755904" y="2115446"/>
            <a:ext cx="4693771" cy="3619874"/>
          </a:xfrm>
        </p:spPr>
        <p:txBody>
          <a:bodyPr>
            <a:normAutofit/>
          </a:bodyPr>
          <a:lstStyle/>
          <a:p>
            <a:r>
              <a:rPr lang="en-US" sz="2400" dirty="0">
                <a:latin typeface="Garamond" panose="02020404030301010803" pitchFamily="18" charset="0"/>
              </a:rPr>
              <a:t>“Getting technology folks from all the participants would be great. From title companies, appraisal firms. The more areas of the transaction we can cover, the better.”</a:t>
            </a:r>
          </a:p>
        </p:txBody>
      </p:sp>
      <p:cxnSp>
        <p:nvCxnSpPr>
          <p:cNvPr id="7" name="Straight Connector 6"/>
          <p:cNvCxnSpPr/>
          <p:nvPr/>
        </p:nvCxnSpPr>
        <p:spPr>
          <a:xfrm>
            <a:off x="706583" y="2015835"/>
            <a:ext cx="4707081" cy="0"/>
          </a:xfrm>
          <a:prstGeom prst="line">
            <a:avLst/>
          </a:prstGeom>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2558150223"/>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4745" y="891025"/>
            <a:ext cx="3932237" cy="1183752"/>
          </a:xfrm>
        </p:spPr>
        <p:txBody>
          <a:bodyPr>
            <a:normAutofit fontScale="90000"/>
          </a:bodyPr>
          <a:lstStyle/>
          <a:p>
            <a:pPr algn="ctr"/>
            <a:r>
              <a:rPr lang="en-US" b="1" dirty="0">
                <a:solidFill>
                  <a:srgbClr val="0070C0"/>
                </a:solidFill>
                <a:latin typeface="Garamond" panose="02020404030301010803" pitchFamily="18" charset="0"/>
              </a:rPr>
              <a:t>Greg Moore</a:t>
            </a:r>
            <a:r>
              <a:rPr lang="en-US" b="1" dirty="0"/>
              <a:t/>
            </a:r>
            <a:br>
              <a:rPr lang="en-US" b="1" dirty="0"/>
            </a:br>
            <a:r>
              <a:rPr lang="en-US" sz="2400" dirty="0">
                <a:latin typeface="Garamond" panose="02020404030301010803" pitchFamily="18" charset="0"/>
                <a:cs typeface="Calibri Light" panose="020F0302020204030204" pitchFamily="34" charset="0"/>
              </a:rPr>
              <a:t>Vice President Technical Systems at RMLS</a:t>
            </a:r>
            <a:endParaRPr lang="en-US" sz="2400" b="1" dirty="0">
              <a:latin typeface="Garamond" panose="02020404030301010803" pitchFamily="18" charset="0"/>
              <a:cs typeface="Calibri Light" panose="020F0302020204030204" pitchFamily="34" charset="0"/>
            </a:endParaRPr>
          </a:p>
        </p:txBody>
      </p:sp>
      <p:sp>
        <p:nvSpPr>
          <p:cNvPr id="4" name="Text Placeholder 3"/>
          <p:cNvSpPr>
            <a:spLocks noGrp="1"/>
          </p:cNvSpPr>
          <p:nvPr>
            <p:ph type="body" sz="half" idx="2"/>
          </p:nvPr>
        </p:nvSpPr>
        <p:spPr>
          <a:xfrm>
            <a:off x="640464" y="2234006"/>
            <a:ext cx="4720797" cy="3411892"/>
          </a:xfrm>
        </p:spPr>
        <p:txBody>
          <a:bodyPr>
            <a:normAutofit/>
          </a:bodyPr>
          <a:lstStyle/>
          <a:p>
            <a:r>
              <a:rPr lang="en-US" sz="2400" dirty="0">
                <a:latin typeface="Garamond" panose="02020404030301010803" pitchFamily="18" charset="0"/>
              </a:rPr>
              <a:t>“Thrilled to see brokers here. However, the addition of those in appraisal would be an added benefit.”</a:t>
            </a: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5855035" y="891026"/>
            <a:ext cx="4754872" cy="4754872"/>
          </a:xfrm>
          <a:effectLst>
            <a:glow rad="228600">
              <a:schemeClr val="accent3">
                <a:satMod val="175000"/>
                <a:alpha val="40000"/>
              </a:schemeClr>
            </a:glow>
            <a:outerShdw blurRad="50800" dist="50800" dir="5400000" algn="ctr" rotWithShape="0">
              <a:srgbClr val="000000">
                <a:alpha val="43000"/>
              </a:srgbClr>
            </a:outerShdw>
          </a:effectLst>
        </p:spPr>
      </p:pic>
      <p:cxnSp>
        <p:nvCxnSpPr>
          <p:cNvPr id="6" name="Straight Connector 5"/>
          <p:cNvCxnSpPr/>
          <p:nvPr/>
        </p:nvCxnSpPr>
        <p:spPr>
          <a:xfrm>
            <a:off x="633845" y="2098963"/>
            <a:ext cx="4707081" cy="0"/>
          </a:xfrm>
          <a:prstGeom prst="line">
            <a:avLst/>
          </a:prstGeom>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3247560317"/>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138" y="2288518"/>
            <a:ext cx="10515600" cy="1325563"/>
          </a:xfrm>
        </p:spPr>
        <p:txBody>
          <a:bodyPr>
            <a:normAutofit/>
          </a:bodyPr>
          <a:lstStyle/>
          <a:p>
            <a:pPr algn="ctr"/>
            <a:r>
              <a:rPr lang="en-US" sz="4800" b="1" dirty="0">
                <a:solidFill>
                  <a:srgbClr val="0070C0"/>
                </a:solidFill>
                <a:latin typeface="Garamond" panose="02020404030301010803" pitchFamily="18" charset="0"/>
              </a:rPr>
              <a:t>CLOSING REMARKS</a:t>
            </a:r>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2080025073"/>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244" y="708212"/>
            <a:ext cx="3932237" cy="881455"/>
          </a:xfrm>
        </p:spPr>
        <p:txBody>
          <a:bodyPr>
            <a:normAutofit/>
          </a:bodyPr>
          <a:lstStyle/>
          <a:p>
            <a:pPr algn="ctr"/>
            <a:r>
              <a:rPr lang="en-US" b="1" dirty="0">
                <a:solidFill>
                  <a:srgbClr val="0070C0"/>
                </a:solidFill>
                <a:latin typeface="Garamond" panose="02020404030301010803" pitchFamily="18" charset="0"/>
              </a:rPr>
              <a:t>Jeremy Crawford</a:t>
            </a:r>
            <a:r>
              <a:rPr lang="en-US" b="1" dirty="0">
                <a:latin typeface="Garamond" panose="02020404030301010803" pitchFamily="18" charset="0"/>
              </a:rPr>
              <a:t/>
            </a:r>
            <a:br>
              <a:rPr lang="en-US" b="1" dirty="0">
                <a:latin typeface="Garamond" panose="02020404030301010803" pitchFamily="18" charset="0"/>
              </a:rPr>
            </a:br>
            <a:r>
              <a:rPr lang="en-US" sz="2200" dirty="0" smtClean="0">
                <a:latin typeface="Garamond" panose="02020404030301010803" pitchFamily="18" charset="0"/>
                <a:cs typeface="Calibri Light" panose="020F0302020204030204" pitchFamily="34" charset="0"/>
              </a:rPr>
              <a:t>RESO CEO</a:t>
            </a:r>
            <a:endParaRPr lang="en-US" sz="2200" dirty="0">
              <a:latin typeface="Garamond" panose="02020404030301010803" pitchFamily="18" charset="0"/>
              <a:cs typeface="Calibri Light" panose="020F0302020204030204" pitchFamily="34" charset="0"/>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6122655" y="708212"/>
            <a:ext cx="3380475" cy="5065060"/>
          </a:xfrm>
          <a:effectLst>
            <a:glow rad="228600">
              <a:schemeClr val="accent3">
                <a:satMod val="175000"/>
                <a:alpha val="40000"/>
              </a:schemeClr>
            </a:glow>
            <a:outerShdw blurRad="1270000" dist="50800" dir="5400000" algn="ctr" rotWithShape="0">
              <a:srgbClr val="000000">
                <a:alpha val="43137"/>
              </a:srgbClr>
            </a:outerShdw>
          </a:effectLst>
        </p:spPr>
      </p:pic>
      <p:sp>
        <p:nvSpPr>
          <p:cNvPr id="4" name="Text Placeholder 3"/>
          <p:cNvSpPr>
            <a:spLocks noGrp="1"/>
          </p:cNvSpPr>
          <p:nvPr>
            <p:ph type="body" sz="half" idx="2"/>
          </p:nvPr>
        </p:nvSpPr>
        <p:spPr>
          <a:xfrm>
            <a:off x="472709" y="1825133"/>
            <a:ext cx="5177305" cy="4052048"/>
          </a:xfrm>
        </p:spPr>
        <p:txBody>
          <a:bodyPr>
            <a:noAutofit/>
          </a:bodyPr>
          <a:lstStyle/>
          <a:p>
            <a:r>
              <a:rPr lang="en-US" sz="2400" dirty="0">
                <a:latin typeface="Garamond" panose="02020404030301010803" pitchFamily="18" charset="0"/>
                <a:cs typeface="Calibri" panose="020F0502020204030204" pitchFamily="34" charset="0"/>
              </a:rPr>
              <a:t>“This has been a record setting event with over 330 registrations. We’ve had workgroups lead by powerhouses in the industry,  and received amazing testimonials from all areas of the industry. From technology companies, brokers and MLS’s.  Onsite workgroups have been standing room </a:t>
            </a:r>
            <a:r>
              <a:rPr lang="en-US" sz="2400" dirty="0" smtClean="0">
                <a:latin typeface="Garamond" panose="02020404030301010803" pitchFamily="18" charset="0"/>
                <a:cs typeface="Calibri" panose="020F0502020204030204" pitchFamily="34" charset="0"/>
              </a:rPr>
              <a:t>only. </a:t>
            </a:r>
            <a:r>
              <a:rPr lang="en-US" sz="2400" dirty="0">
                <a:latin typeface="Garamond" panose="02020404030301010803" pitchFamily="18" charset="0"/>
                <a:cs typeface="Calibri" panose="020F0502020204030204" pitchFamily="34" charset="0"/>
              </a:rPr>
              <a:t>We sold out this year, and plan to do the same </a:t>
            </a:r>
            <a:r>
              <a:rPr lang="en-US" sz="2400" dirty="0" smtClean="0">
                <a:latin typeface="Garamond" panose="02020404030301010803" pitchFamily="18" charset="0"/>
                <a:cs typeface="Calibri" panose="020F0502020204030204" pitchFamily="34" charset="0"/>
              </a:rPr>
              <a:t>next. </a:t>
            </a:r>
            <a:r>
              <a:rPr lang="en-US" sz="2400" dirty="0">
                <a:latin typeface="Garamond" panose="02020404030301010803" pitchFamily="18" charset="0"/>
                <a:cs typeface="Calibri" panose="020F0502020204030204" pitchFamily="34" charset="0"/>
              </a:rPr>
              <a:t>We look forward to seeing you in 2017!”</a:t>
            </a:r>
          </a:p>
        </p:txBody>
      </p:sp>
      <p:cxnSp>
        <p:nvCxnSpPr>
          <p:cNvPr id="7" name="Straight Connector 6"/>
          <p:cNvCxnSpPr/>
          <p:nvPr/>
        </p:nvCxnSpPr>
        <p:spPr>
          <a:xfrm>
            <a:off x="618259" y="1631372"/>
            <a:ext cx="4707081" cy="0"/>
          </a:xfrm>
          <a:prstGeom prst="line">
            <a:avLst/>
          </a:prstGeom>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3496270646"/>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1525" y="718484"/>
            <a:ext cx="3932237" cy="1296708"/>
          </a:xfrm>
        </p:spPr>
        <p:txBody>
          <a:bodyPr/>
          <a:lstStyle/>
          <a:p>
            <a:pPr algn="ctr"/>
            <a:r>
              <a:rPr lang="en-US" b="1" dirty="0">
                <a:solidFill>
                  <a:srgbClr val="0070C0"/>
                </a:solidFill>
                <a:latin typeface="Garamond" panose="02020404030301010803" pitchFamily="18" charset="0"/>
              </a:rPr>
              <a:t>Tim Dain </a:t>
            </a:r>
            <a:r>
              <a:rPr lang="en-US" dirty="0">
                <a:latin typeface="Garamond" panose="02020404030301010803" pitchFamily="18" charset="0"/>
              </a:rPr>
              <a:t/>
            </a:r>
            <a:br>
              <a:rPr lang="en-US" dirty="0">
                <a:latin typeface="Garamond" panose="02020404030301010803" pitchFamily="18" charset="0"/>
              </a:rPr>
            </a:br>
            <a:r>
              <a:rPr lang="en-US" sz="2400" dirty="0">
                <a:latin typeface="Garamond" panose="02020404030301010803" pitchFamily="18" charset="0"/>
                <a:cs typeface="Calibri Light" panose="020F0302020204030204" pitchFamily="34" charset="0"/>
              </a:rPr>
              <a:t>MLS Director at Austin Board of REALTORS</a:t>
            </a:r>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5729453" y="718484"/>
            <a:ext cx="4916506" cy="4916506"/>
          </a:xfrm>
          <a:effectLst>
            <a:outerShdw blurRad="1270000" dist="50800" dir="5400000" algn="ctr" rotWithShape="0">
              <a:srgbClr val="000000">
                <a:alpha val="43000"/>
              </a:srgbClr>
            </a:outerShdw>
          </a:effectLst>
        </p:spPr>
      </p:pic>
      <p:sp>
        <p:nvSpPr>
          <p:cNvPr id="5" name="Text Placeholder 3"/>
          <p:cNvSpPr>
            <a:spLocks noGrp="1"/>
          </p:cNvSpPr>
          <p:nvPr>
            <p:ph type="body" sz="half" idx="2"/>
          </p:nvPr>
        </p:nvSpPr>
        <p:spPr>
          <a:xfrm>
            <a:off x="437843" y="2181299"/>
            <a:ext cx="4919603" cy="3453691"/>
          </a:xfrm>
        </p:spPr>
        <p:txBody>
          <a:bodyPr>
            <a:noAutofit/>
          </a:bodyPr>
          <a:lstStyle/>
          <a:p>
            <a:r>
              <a:rPr lang="en-US" sz="2400" dirty="0">
                <a:latin typeface="Garamond" panose="02020404030301010803" pitchFamily="18" charset="0"/>
                <a:cs typeface="Calibri Light" panose="020F0302020204030204" pitchFamily="34" charset="0"/>
              </a:rPr>
              <a:t>“I attend to meet the Stucco companies. I learn about products that have yet to hit the market it encourages me to think differently about the products of service we offer. It’s important that we participate to ensure the standards are developed with our input and our voice.”</a:t>
            </a:r>
          </a:p>
        </p:txBody>
      </p:sp>
      <p:cxnSp>
        <p:nvCxnSpPr>
          <p:cNvPr id="9" name="Straight Connector 8"/>
          <p:cNvCxnSpPr/>
          <p:nvPr/>
        </p:nvCxnSpPr>
        <p:spPr>
          <a:xfrm>
            <a:off x="509155" y="2067790"/>
            <a:ext cx="4707081" cy="0"/>
          </a:xfrm>
          <a:prstGeom prst="line">
            <a:avLst/>
          </a:prstGeom>
        </p:spPr>
        <p:style>
          <a:lnRef idx="1">
            <a:schemeClr val="accent2"/>
          </a:lnRef>
          <a:fillRef idx="0">
            <a:schemeClr val="accent2"/>
          </a:fillRef>
          <a:effectRef idx="0">
            <a:schemeClr val="accent2"/>
          </a:effectRef>
          <a:fontRef idx="minor">
            <a:schemeClr val="tx1"/>
          </a:fontRef>
        </p:style>
      </p:cxnSp>
      <p:pic>
        <p:nvPicPr>
          <p:cNvPr id="7" name="Picture 6"/>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3245146727"/>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11" y="714783"/>
            <a:ext cx="3932237" cy="1600200"/>
          </a:xfrm>
        </p:spPr>
        <p:txBody>
          <a:bodyPr>
            <a:normAutofit/>
          </a:bodyPr>
          <a:lstStyle/>
          <a:p>
            <a:pPr algn="ctr"/>
            <a:r>
              <a:rPr lang="en-US" b="1" dirty="0">
                <a:solidFill>
                  <a:srgbClr val="0070C0"/>
                </a:solidFill>
                <a:latin typeface="Garamond" panose="02020404030301010803" pitchFamily="18" charset="0"/>
              </a:rPr>
              <a:t>Marilyn Wilson</a:t>
            </a:r>
            <a:r>
              <a:rPr lang="en-US" b="1" dirty="0">
                <a:latin typeface="Garamond" panose="02020404030301010803" pitchFamily="18" charset="0"/>
              </a:rPr>
              <a:t/>
            </a:r>
            <a:br>
              <a:rPr lang="en-US" b="1" dirty="0">
                <a:latin typeface="Garamond" panose="02020404030301010803" pitchFamily="18" charset="0"/>
              </a:rPr>
            </a:br>
            <a:r>
              <a:rPr lang="en-US" sz="2400" dirty="0">
                <a:latin typeface="Garamond" panose="02020404030301010803" pitchFamily="18" charset="0"/>
                <a:cs typeface="Calibri Light" panose="020F0302020204030204" pitchFamily="34" charset="0"/>
              </a:rPr>
              <a:t>President at RE Technology, Inc and Founding Partner WAV Group, Inc</a:t>
            </a:r>
            <a:endParaRPr lang="en-US" sz="2400" b="1" dirty="0">
              <a:latin typeface="Garamond" panose="02020404030301010803" pitchFamily="18" charset="0"/>
              <a:cs typeface="Calibri Light" panose="020F0302020204030204" pitchFamily="34" charset="0"/>
            </a:endParaRPr>
          </a:p>
        </p:txBody>
      </p:sp>
      <p:sp>
        <p:nvSpPr>
          <p:cNvPr id="6" name="Text Placeholder 3"/>
          <p:cNvSpPr>
            <a:spLocks noGrp="1"/>
          </p:cNvSpPr>
          <p:nvPr>
            <p:ph type="body" sz="half" idx="2"/>
          </p:nvPr>
        </p:nvSpPr>
        <p:spPr>
          <a:xfrm>
            <a:off x="768927" y="2528248"/>
            <a:ext cx="5380892" cy="3273426"/>
          </a:xfrm>
        </p:spPr>
        <p:txBody>
          <a:bodyPr>
            <a:normAutofit/>
          </a:bodyPr>
          <a:lstStyle/>
          <a:p>
            <a:r>
              <a:rPr lang="en-US" sz="2400" dirty="0">
                <a:latin typeface="Garamond" panose="02020404030301010803" pitchFamily="18" charset="0"/>
                <a:cs typeface="Calibri Light" panose="020F0302020204030204" pitchFamily="34" charset="0"/>
              </a:rPr>
              <a:t>“I love the RESO Conference and have to come! As a consultant firm, we work with many of the MLS and technology companies, and urge all of our clients to attend.  It’s an amazing exchange understanding the power of real estate standards and how we can move things forward.”</a:t>
            </a:r>
          </a:p>
        </p:txBody>
      </p:sp>
      <p:pic>
        <p:nvPicPr>
          <p:cNvPr id="7"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6602681" y="714783"/>
            <a:ext cx="3408217" cy="5086891"/>
          </a:xfrm>
          <a:effectLst>
            <a:glow rad="228600">
              <a:schemeClr val="accent3">
                <a:satMod val="175000"/>
                <a:alpha val="40000"/>
              </a:schemeClr>
            </a:glow>
            <a:outerShdw blurRad="50800" dist="50800" dir="5400000" algn="ctr" rotWithShape="0">
              <a:srgbClr val="000000">
                <a:alpha val="43000"/>
              </a:srgbClr>
            </a:outerShdw>
            <a:softEdge rad="12700"/>
          </a:effectLst>
        </p:spPr>
      </p:pic>
      <p:cxnSp>
        <p:nvCxnSpPr>
          <p:cNvPr id="9" name="Straight Connector 8"/>
          <p:cNvCxnSpPr/>
          <p:nvPr/>
        </p:nvCxnSpPr>
        <p:spPr>
          <a:xfrm>
            <a:off x="768927" y="2358735"/>
            <a:ext cx="4956463" cy="0"/>
          </a:xfrm>
          <a:prstGeom prst="line">
            <a:avLst/>
          </a:prstGeom>
        </p:spPr>
        <p:style>
          <a:lnRef idx="1">
            <a:schemeClr val="accent2"/>
          </a:lnRef>
          <a:fillRef idx="0">
            <a:schemeClr val="accent2"/>
          </a:fillRef>
          <a:effectRef idx="0">
            <a:schemeClr val="accent2"/>
          </a:effectRef>
          <a:fontRef idx="minor">
            <a:schemeClr val="tx1"/>
          </a:fontRef>
        </p:style>
      </p:cxnSp>
      <p:pic>
        <p:nvPicPr>
          <p:cNvPr id="10" name="Picture 9"/>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1464309241"/>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669" y="781444"/>
            <a:ext cx="3932237" cy="1280159"/>
          </a:xfrm>
        </p:spPr>
        <p:txBody>
          <a:bodyPr>
            <a:normAutofit fontScale="90000"/>
          </a:bodyPr>
          <a:lstStyle/>
          <a:p>
            <a:pPr algn="ctr"/>
            <a:r>
              <a:rPr lang="en-US" sz="3600" b="1" dirty="0">
                <a:solidFill>
                  <a:srgbClr val="0070C0"/>
                </a:solidFill>
                <a:latin typeface="Garamond" panose="02020404030301010803" pitchFamily="18" charset="0"/>
              </a:rPr>
              <a:t>Suzanne Mueller</a:t>
            </a:r>
            <a:r>
              <a:rPr lang="en-US" dirty="0">
                <a:latin typeface="Garamond" panose="02020404030301010803" pitchFamily="18" charset="0"/>
              </a:rPr>
              <a:t/>
            </a:r>
            <a:br>
              <a:rPr lang="en-US" dirty="0">
                <a:latin typeface="Garamond" panose="02020404030301010803" pitchFamily="18" charset="0"/>
              </a:rPr>
            </a:br>
            <a:r>
              <a:rPr lang="en-US" sz="2700" dirty="0">
                <a:latin typeface="Garamond" panose="02020404030301010803" pitchFamily="18" charset="0"/>
                <a:cs typeface="Calibri Light" panose="020F0302020204030204" pitchFamily="34" charset="0"/>
              </a:rPr>
              <a:t>Senior Vice President of Industry Relations at Move, Inc</a:t>
            </a: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5773124" y="1010044"/>
            <a:ext cx="4873625" cy="4873625"/>
          </a:xfrm>
          <a:effectLst>
            <a:outerShdw dist="50800" dir="5400000" algn="ctr" rotWithShape="0">
              <a:srgbClr val="000000">
                <a:alpha val="43137"/>
              </a:srgbClr>
            </a:outerShdw>
          </a:effectLst>
        </p:spPr>
      </p:pic>
      <p:sp>
        <p:nvSpPr>
          <p:cNvPr id="6" name="Text Placeholder 3"/>
          <p:cNvSpPr>
            <a:spLocks noGrp="1"/>
          </p:cNvSpPr>
          <p:nvPr>
            <p:ph type="body" sz="half" idx="2"/>
          </p:nvPr>
        </p:nvSpPr>
        <p:spPr>
          <a:xfrm>
            <a:off x="667980" y="2526386"/>
            <a:ext cx="4869613" cy="3128683"/>
          </a:xfrm>
        </p:spPr>
        <p:txBody>
          <a:bodyPr>
            <a:normAutofit/>
          </a:bodyPr>
          <a:lstStyle/>
          <a:p>
            <a:r>
              <a:rPr lang="en-US" sz="2400" dirty="0">
                <a:latin typeface="Garamond" panose="02020404030301010803" pitchFamily="18" charset="0"/>
                <a:cs typeface="Calibri Light" panose="020F0302020204030204" pitchFamily="34" charset="0"/>
              </a:rPr>
              <a:t>“This is my first time attending a RESO Conference. Giving that it is around establishing the standards of all data in real estate. RESO’s initiative is to drive efficiencies for all parties that participate in the real- estate industry.”</a:t>
            </a:r>
          </a:p>
        </p:txBody>
      </p:sp>
      <p:cxnSp>
        <p:nvCxnSpPr>
          <p:cNvPr id="8" name="Straight Connector 7"/>
          <p:cNvCxnSpPr/>
          <p:nvPr/>
        </p:nvCxnSpPr>
        <p:spPr>
          <a:xfrm>
            <a:off x="722167" y="2265214"/>
            <a:ext cx="4707081" cy="0"/>
          </a:xfrm>
          <a:prstGeom prst="line">
            <a:avLst/>
          </a:prstGeom>
        </p:spPr>
        <p:style>
          <a:lnRef idx="1">
            <a:schemeClr val="accent2"/>
          </a:lnRef>
          <a:fillRef idx="0">
            <a:schemeClr val="accent2"/>
          </a:fillRef>
          <a:effectRef idx="0">
            <a:schemeClr val="accent2"/>
          </a:effectRef>
          <a:fontRef idx="minor">
            <a:schemeClr val="tx1"/>
          </a:fontRef>
        </p:style>
      </p:cxnSp>
      <p:pic>
        <p:nvPicPr>
          <p:cNvPr id="9" name="Picture 8"/>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146178172"/>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806" y="980869"/>
            <a:ext cx="3932237" cy="1296707"/>
          </a:xfrm>
        </p:spPr>
        <p:txBody>
          <a:bodyPr/>
          <a:lstStyle/>
          <a:p>
            <a:pPr algn="ctr"/>
            <a:r>
              <a:rPr lang="en-US" b="1" dirty="0">
                <a:solidFill>
                  <a:srgbClr val="0070C0"/>
                </a:solidFill>
                <a:latin typeface="Garamond" panose="02020404030301010803" pitchFamily="18" charset="0"/>
              </a:rPr>
              <a:t>Mark Lesswing</a:t>
            </a:r>
            <a:r>
              <a:rPr lang="en-US" dirty="0">
                <a:latin typeface="Garamond" panose="02020404030301010803" pitchFamily="18" charset="0"/>
              </a:rPr>
              <a:t/>
            </a:r>
            <a:br>
              <a:rPr lang="en-US" dirty="0">
                <a:latin typeface="Garamond" panose="02020404030301010803" pitchFamily="18" charset="0"/>
              </a:rPr>
            </a:br>
            <a:r>
              <a:rPr lang="en-US" sz="2400" dirty="0">
                <a:latin typeface="Garamond" panose="02020404030301010803" pitchFamily="18" charset="0"/>
                <a:cs typeface="Calibri Light" panose="020F0302020204030204" pitchFamily="34" charset="0"/>
              </a:rPr>
              <a:t>Senior Vice President &amp; CTO, NAR</a:t>
            </a:r>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5779143" y="980869"/>
            <a:ext cx="4067875" cy="4509077"/>
          </a:xfrm>
          <a:effectLst>
            <a:outerShdw blurRad="1270000" dist="50800" dir="5400000" algn="ctr" rotWithShape="0">
              <a:srgbClr val="000000">
                <a:alpha val="43137"/>
              </a:srgbClr>
            </a:outerShdw>
          </a:effectLst>
        </p:spPr>
      </p:pic>
      <p:sp>
        <p:nvSpPr>
          <p:cNvPr id="5" name="Text Placeholder 3"/>
          <p:cNvSpPr>
            <a:spLocks noGrp="1"/>
          </p:cNvSpPr>
          <p:nvPr>
            <p:ph type="body" sz="half" idx="2"/>
          </p:nvPr>
        </p:nvSpPr>
        <p:spPr>
          <a:xfrm>
            <a:off x="733450" y="2579296"/>
            <a:ext cx="4752950" cy="2910650"/>
          </a:xfrm>
        </p:spPr>
        <p:txBody>
          <a:bodyPr>
            <a:normAutofit/>
          </a:bodyPr>
          <a:lstStyle/>
          <a:p>
            <a:r>
              <a:rPr lang="en-US" sz="2400" dirty="0">
                <a:latin typeface="Garamond" panose="02020404030301010803" pitchFamily="18" charset="0"/>
                <a:cs typeface="Calibri Light" panose="020F0302020204030204" pitchFamily="34" charset="0"/>
              </a:rPr>
              <a:t>“It’s the one place you can talk to technical people and business people without being competitive and come to solutions together regarding standards.”</a:t>
            </a:r>
          </a:p>
        </p:txBody>
      </p:sp>
      <p:cxnSp>
        <p:nvCxnSpPr>
          <p:cNvPr id="8" name="Straight Connector 7"/>
          <p:cNvCxnSpPr/>
          <p:nvPr/>
        </p:nvCxnSpPr>
        <p:spPr>
          <a:xfrm>
            <a:off x="665018" y="2306781"/>
            <a:ext cx="4707081" cy="0"/>
          </a:xfrm>
          <a:prstGeom prst="line">
            <a:avLst/>
          </a:prstGeom>
        </p:spPr>
        <p:style>
          <a:lnRef idx="1">
            <a:schemeClr val="accent2"/>
          </a:lnRef>
          <a:fillRef idx="0">
            <a:schemeClr val="accent2"/>
          </a:fillRef>
          <a:effectRef idx="0">
            <a:schemeClr val="accent2"/>
          </a:effectRef>
          <a:fontRef idx="minor">
            <a:schemeClr val="tx1"/>
          </a:fontRef>
        </p:style>
      </p:cxnSp>
      <p:pic>
        <p:nvPicPr>
          <p:cNvPr id="9" name="Picture 8"/>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4079297836"/>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0221" y="994103"/>
            <a:ext cx="3932237" cy="1255059"/>
          </a:xfrm>
        </p:spPr>
        <p:txBody>
          <a:bodyPr>
            <a:normAutofit/>
          </a:bodyPr>
          <a:lstStyle/>
          <a:p>
            <a:pPr algn="ctr"/>
            <a:r>
              <a:rPr lang="en-US" b="1" dirty="0">
                <a:solidFill>
                  <a:srgbClr val="0070C0"/>
                </a:solidFill>
                <a:latin typeface="Garamond" panose="02020404030301010803" pitchFamily="18" charset="0"/>
              </a:rPr>
              <a:t>Rebecca Jensen</a:t>
            </a:r>
            <a:r>
              <a:rPr lang="en-US" sz="2400" b="1" dirty="0">
                <a:latin typeface="Garamond" panose="02020404030301010803" pitchFamily="18" charset="0"/>
              </a:rPr>
              <a:t/>
            </a:r>
            <a:br>
              <a:rPr lang="en-US" sz="2400" b="1" dirty="0">
                <a:latin typeface="Garamond" panose="02020404030301010803" pitchFamily="18" charset="0"/>
              </a:rPr>
            </a:br>
            <a:r>
              <a:rPr lang="en-US" sz="2400" dirty="0">
                <a:latin typeface="Garamond" panose="02020404030301010803" pitchFamily="18" charset="0"/>
              </a:rPr>
              <a:t>President &amp; CEO at Midwest Real Estate Data LLC</a:t>
            </a:r>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6199715" y="1176681"/>
            <a:ext cx="4623752" cy="4623752"/>
          </a:xfrm>
          <a:effectLst>
            <a:outerShdw blurRad="1270000" dist="50800" dir="5400000" algn="ctr" rotWithShape="0">
              <a:srgbClr val="000000">
                <a:alpha val="43137"/>
              </a:srgbClr>
            </a:outerShdw>
          </a:effectLst>
        </p:spPr>
      </p:pic>
      <p:sp>
        <p:nvSpPr>
          <p:cNvPr id="5" name="Text Placeholder 3"/>
          <p:cNvSpPr>
            <a:spLocks noGrp="1"/>
          </p:cNvSpPr>
          <p:nvPr>
            <p:ph type="body" sz="half" idx="2"/>
          </p:nvPr>
        </p:nvSpPr>
        <p:spPr>
          <a:xfrm>
            <a:off x="521231" y="2474154"/>
            <a:ext cx="5431073" cy="3064201"/>
          </a:xfrm>
        </p:spPr>
        <p:txBody>
          <a:bodyPr>
            <a:noAutofit/>
          </a:bodyPr>
          <a:lstStyle/>
          <a:p>
            <a:r>
              <a:rPr lang="en-US" sz="2400" dirty="0">
                <a:latin typeface="Garamond" panose="02020404030301010803" pitchFamily="18" charset="0"/>
                <a:cs typeface="Calibri" panose="020F0502020204030204" pitchFamily="34" charset="0"/>
              </a:rPr>
              <a:t>“I’ve been involved with RESO for a number of years. The organization has truly transformed over the past few years, due to the great work that happens at the RESO Conference. Part of the conference agenda is to discuss the standards and push them forward.  The people who attend the RESO Conference are the powerhouses of the industry!”</a:t>
            </a:r>
          </a:p>
        </p:txBody>
      </p:sp>
      <p:cxnSp>
        <p:nvCxnSpPr>
          <p:cNvPr id="8" name="Straight Connector 7"/>
          <p:cNvCxnSpPr/>
          <p:nvPr/>
        </p:nvCxnSpPr>
        <p:spPr>
          <a:xfrm>
            <a:off x="685800" y="2265217"/>
            <a:ext cx="4914900" cy="0"/>
          </a:xfrm>
          <a:prstGeom prst="line">
            <a:avLst/>
          </a:prstGeom>
        </p:spPr>
        <p:style>
          <a:lnRef idx="1">
            <a:schemeClr val="accent2"/>
          </a:lnRef>
          <a:fillRef idx="0">
            <a:schemeClr val="accent2"/>
          </a:fillRef>
          <a:effectRef idx="0">
            <a:schemeClr val="accent2"/>
          </a:effectRef>
          <a:fontRef idx="minor">
            <a:schemeClr val="tx1"/>
          </a:fontRef>
        </p:style>
      </p:cxnSp>
      <p:pic>
        <p:nvPicPr>
          <p:cNvPr id="9" name="Picture 8"/>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3826390621"/>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796" y="1016713"/>
            <a:ext cx="3932237" cy="1245135"/>
          </a:xfrm>
        </p:spPr>
        <p:txBody>
          <a:bodyPr>
            <a:normAutofit fontScale="90000"/>
          </a:bodyPr>
          <a:lstStyle/>
          <a:p>
            <a:pPr algn="ct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sz="3600" b="1" dirty="0">
                <a:solidFill>
                  <a:srgbClr val="0070C0"/>
                </a:solidFill>
                <a:latin typeface="Garamond" panose="02020404030301010803" pitchFamily="18" charset="0"/>
              </a:rPr>
              <a:t>Michael Wurzer</a:t>
            </a:r>
            <a:r>
              <a:rPr lang="en-US" sz="3600" dirty="0">
                <a:solidFill>
                  <a:srgbClr val="0070C0"/>
                </a:solidFill>
                <a:latin typeface="Garamond" panose="02020404030301010803" pitchFamily="18" charset="0"/>
              </a:rPr>
              <a:t> </a:t>
            </a:r>
            <a:r>
              <a:rPr lang="en-US" dirty="0">
                <a:latin typeface="Garamond" panose="02020404030301010803" pitchFamily="18" charset="0"/>
              </a:rPr>
              <a:t/>
            </a:r>
            <a:br>
              <a:rPr lang="en-US" dirty="0">
                <a:latin typeface="Garamond" panose="02020404030301010803" pitchFamily="18" charset="0"/>
              </a:rPr>
            </a:br>
            <a:r>
              <a:rPr lang="en-US" sz="2700" dirty="0">
                <a:latin typeface="Garamond" panose="02020404030301010803" pitchFamily="18" charset="0"/>
                <a:cs typeface="Calibri Light" panose="020F0302020204030204" pitchFamily="34" charset="0"/>
              </a:rPr>
              <a:t>President of FBS</a:t>
            </a:r>
            <a:r>
              <a:rPr lang="en-US" dirty="0"/>
              <a:t/>
            </a:r>
            <a:br>
              <a:rPr lang="en-US" dirty="0"/>
            </a:br>
            <a:endParaRPr lang="en-US" b="1" dirty="0">
              <a:latin typeface="Constantia" panose="02030602050306030303" pitchFamily="18" charset="0"/>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6071643" y="1016713"/>
            <a:ext cx="3173884" cy="4754880"/>
          </a:xfrm>
          <a:effectLst>
            <a:outerShdw blurRad="1270000" dist="50800" dir="5400000" algn="ctr" rotWithShape="0">
              <a:srgbClr val="000000">
                <a:alpha val="43137"/>
              </a:srgbClr>
            </a:outerShdw>
          </a:effectLst>
        </p:spPr>
      </p:pic>
      <p:sp>
        <p:nvSpPr>
          <p:cNvPr id="4" name="Text Placeholder 3"/>
          <p:cNvSpPr>
            <a:spLocks noGrp="1"/>
          </p:cNvSpPr>
          <p:nvPr>
            <p:ph type="body" sz="half" idx="2"/>
          </p:nvPr>
        </p:nvSpPr>
        <p:spPr>
          <a:xfrm>
            <a:off x="758199" y="2261848"/>
            <a:ext cx="4845432" cy="3378931"/>
          </a:xfrm>
        </p:spPr>
        <p:txBody>
          <a:bodyPr>
            <a:normAutofit/>
          </a:bodyPr>
          <a:lstStyle/>
          <a:p>
            <a:r>
              <a:rPr lang="en-US" sz="2400" dirty="0">
                <a:latin typeface="Garamond" panose="02020404030301010803" pitchFamily="18" charset="0"/>
                <a:cs typeface="Calibri Light" panose="020F0302020204030204" pitchFamily="34" charset="0"/>
              </a:rPr>
              <a:t>“Collaborating. learning and sharing with others in the industry on what the RESO organization is doing to improve the business of our partners.”</a:t>
            </a:r>
          </a:p>
        </p:txBody>
      </p:sp>
      <p:cxnSp>
        <p:nvCxnSpPr>
          <p:cNvPr id="7" name="Straight Connector 6"/>
          <p:cNvCxnSpPr/>
          <p:nvPr/>
        </p:nvCxnSpPr>
        <p:spPr>
          <a:xfrm>
            <a:off x="867641" y="1974272"/>
            <a:ext cx="4707081" cy="0"/>
          </a:xfrm>
          <a:prstGeom prst="line">
            <a:avLst/>
          </a:prstGeom>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4263" y1="13287" x2="26377" y2="81818"/>
                        <a14:foregroundMark x1="5950" y1="79021" x2="27087" y2="18531"/>
                        <a14:foregroundMark x1="40497" y1="19930" x2="40497" y2="76573"/>
                        <a14:foregroundMark x1="41474" y1="54196" x2="48490" y2="48951"/>
                        <a14:foregroundMark x1="47158" y1="54196" x2="49822" y2="75175"/>
                        <a14:foregroundMark x1="50178" y1="23776" x2="50178" y2="23776"/>
                        <a14:foregroundMark x1="56217" y1="42308" x2="56217" y2="42308"/>
                        <a14:foregroundMark x1="61279" y1="20979" x2="61279" y2="20979"/>
                        <a14:foregroundMark x1="58259" y1="88462" x2="58259" y2="88462"/>
                        <a14:foregroundMark x1="76998" y1="51399" x2="76998" y2="51399"/>
                        <a14:foregroundMark x1="5595" y1="25175" x2="5595" y2="25175"/>
                        <a14:foregroundMark x1="8615" y1="13287" x2="8615" y2="13287"/>
                        <a14:foregroundMark x1="86767" y1="56643" x2="86767" y2="56643"/>
                        <a14:foregroundMark x1="97780" y1="54196" x2="97780" y2="54196"/>
                        <a14:foregroundMark x1="91385" y1="19930" x2="91385" y2="19930"/>
                        <a14:foregroundMark x1="92451" y1="85664" x2="92451" y2="85664"/>
                        <a14:foregroundMark x1="9325" y1="75175" x2="3286" y2="81818"/>
                        <a14:foregroundMark x1="7638" y1="32867" x2="7638" y2="32867"/>
                        <a14:foregroundMark x1="2931" y1="11888" x2="2931" y2="11888"/>
                        <a14:foregroundMark x1="3908" y1="8042" x2="10302" y2="20979"/>
                        <a14:backgroundMark x1="34103" y1="10490" x2="33481" y2="83217"/>
                        <a14:backgroundMark x1="45826" y1="34266" x2="45826" y2="34266"/>
                        <a14:backgroundMark x1="92451" y1="39510" x2="92451" y2="39510"/>
                        <a14:backgroundMark x1="15986" y1="88462" x2="15986" y2="88462"/>
                        <a14:backgroundMark x1="16696" y1="13287" x2="16696" y2="13287"/>
                        <a14:backgroundMark x1="13539" y1="9474" x2="18231" y2="9474"/>
                        <a14:backgroundMark x1="1743" y1="44737" x2="1072" y2="62105"/>
                        <a14:backgroundMark x1="12198" y1="93684" x2="17560" y2="95263"/>
                        <a14:backgroundMark x1="34584" y1="13158" x2="34987" y2="6842"/>
                        <a14:backgroundMark x1="35657" y1="6842" x2="93298" y2="5263"/>
                        <a14:backgroundMark x1="36327" y1="95263" x2="97721" y2="96316"/>
                        <a14:backgroundMark x1="62198" y1="39474" x2="69839" y2="48947"/>
                        <a14:backgroundMark x1="62869" y1="65789" x2="70509" y2="60526"/>
                        <a14:backgroundMark x1="77212" y1="41053" x2="77212" y2="41053"/>
                        <a14:backgroundMark x1="91019" y1="50000" x2="91019" y2="50000"/>
                        <a14:backgroundMark x1="93029" y1="35789" x2="92627" y2="59474"/>
                        <a14:backgroundMark x1="42761" y1="28947" x2="46783" y2="28947"/>
                      </a14:backgroundRemoval>
                    </a14:imgEffect>
                  </a14:imgLayer>
                </a14:imgProps>
              </a:ext>
              <a:ext uri="{28A0092B-C50C-407E-A947-70E740481C1C}">
                <a14:useLocalDpi xmlns:a14="http://schemas.microsoft.com/office/drawing/2010/main" val="0"/>
              </a:ext>
            </a:extLst>
          </a:blip>
          <a:stretch>
            <a:fillRect/>
          </a:stretch>
        </p:blipFill>
        <p:spPr>
          <a:xfrm>
            <a:off x="10328564" y="6307581"/>
            <a:ext cx="1749136" cy="444275"/>
          </a:xfrm>
          <a:prstGeom prst="rect">
            <a:avLst/>
          </a:prstGeom>
        </p:spPr>
      </p:pic>
    </p:spTree>
    <p:extLst>
      <p:ext uri="{BB962C8B-B14F-4D97-AF65-F5344CB8AC3E}">
        <p14:creationId xmlns:p14="http://schemas.microsoft.com/office/powerpoint/2010/main" val="1203650023"/>
      </p:ext>
    </p:extLst>
  </p:cSld>
  <p:clrMapOvr>
    <a:masterClrMapping/>
  </p:clrMapOvr>
  <mc:AlternateContent xmlns:mc="http://schemas.openxmlformats.org/markup-compatibility/2006" xmlns:p14="http://schemas.microsoft.com/office/powerpoint/2010/main">
    <mc:Choice Requires="p14">
      <p:transition spd="slow" p14:dur="1750" advClick="0" advTm="7000">
        <p:fade/>
      </p:transition>
    </mc:Choice>
    <mc:Fallback xmlns="">
      <p:transition spd="slow" advClick="0" advTm="7000">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1762</TotalTime>
  <Words>1136</Words>
  <Application>Microsoft Office PowerPoint</Application>
  <PresentationFormat>Custom</PresentationFormat>
  <Paragraphs>72</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2016 RESO FALL CONFERENCE “ACCELERATING THE REACH OF DATA STANDARDS” October 24 – 26, 2016 Nashville, TN</vt:lpstr>
      <vt:lpstr>WHY DO YOU ATTEND THE RESO CONFERENCE?</vt:lpstr>
      <vt:lpstr>    Dan Troup Technology Director at RE/Max of Michigan </vt:lpstr>
      <vt:lpstr>Tim Dain  MLS Director at Austin Board of REALTORS</vt:lpstr>
      <vt:lpstr>Marilyn Wilson President at RE Technology, Inc and Founding Partner WAV Group, Inc</vt:lpstr>
      <vt:lpstr>Suzanne Mueller Senior Vice President of Industry Relations at Move, Inc</vt:lpstr>
      <vt:lpstr>Mark Lesswing Senior Vice President &amp; CTO, NAR</vt:lpstr>
      <vt:lpstr>Rebecca Jensen President &amp; CEO at Midwest Real Estate Data LLC</vt:lpstr>
      <vt:lpstr>            Michael Wurzer  President of FBS </vt:lpstr>
      <vt:lpstr>Greg Moore Vice President Technical Systems at RMLS </vt:lpstr>
      <vt:lpstr>WHAT IS THE VALUE OF RESO TO YOUR ORGANIZATION?</vt:lpstr>
      <vt:lpstr>Dan Troup Technology Director at RE/Max of Michigan </vt:lpstr>
      <vt:lpstr>Marilyn Wilson President at RE Technology, Inc and Founding Partner WAV Group, Inc</vt:lpstr>
      <vt:lpstr>Tim Dain  MLS Director at Austin Board of REALTORS</vt:lpstr>
      <vt:lpstr>Suzanne Mueller Senior Vice President of Industry Relations at Move, Inc</vt:lpstr>
      <vt:lpstr>Mark Lesswing Senior Vice President &amp; CTO, NAR</vt:lpstr>
      <vt:lpstr>Greg Moore Vice President Technical Systems at RMLS</vt:lpstr>
      <vt:lpstr>Rebecca Jensen President &amp; CEO at Midwest Real Estate Data LLC</vt:lpstr>
      <vt:lpstr>Michael Wurzer President of FBS</vt:lpstr>
      <vt:lpstr>WHAT IS YOUR FAVORITE PART(S) OF A RESO CONFERENCE?</vt:lpstr>
      <vt:lpstr>Dan Troup Technology Director at RE/Max of Michigan </vt:lpstr>
      <vt:lpstr>Marilyn Wilson President at RE Technology, Inc and Founding Partner WAV Group, Inc</vt:lpstr>
      <vt:lpstr>Tim Dain  MLS Director at Austin Board of REALTORS</vt:lpstr>
      <vt:lpstr>Suzanne Mueller Senior Vice President of Industry Relations at Move, Inc</vt:lpstr>
      <vt:lpstr>Mark Lesswing Senior Vice President &amp; CTO, NAR</vt:lpstr>
      <vt:lpstr>Greg Moore Vice President Technical Systems at RMLS</vt:lpstr>
      <vt:lpstr>Rebecca Jensen President &amp; CEO at Midwest Real Estate Data LLC</vt:lpstr>
      <vt:lpstr>Michael Wurzer President of FBS</vt:lpstr>
      <vt:lpstr>WHO ELSE SHOULD COME TO A RESO CONFERENCE? </vt:lpstr>
      <vt:lpstr>Dan Troup Technology Director at RE/Max of Michigan </vt:lpstr>
      <vt:lpstr>Tim Dain  MLS Director at Austin Board of REALTORS</vt:lpstr>
      <vt:lpstr>Marilyn Wilson President at RE Technology, Inc and Founding Partner WAV Group, Inc</vt:lpstr>
      <vt:lpstr>Suzanne Mueller Senior Vice President of Industry Relations at Move, Inc</vt:lpstr>
      <vt:lpstr>Mark Lesswing Senior Vice President &amp; CTO, NAR</vt:lpstr>
      <vt:lpstr>Rebecca Jensen President &amp; CEO at Midwest Real Estate Data LLC</vt:lpstr>
      <vt:lpstr>Michael Wurzer President of FBS</vt:lpstr>
      <vt:lpstr>Greg Moore Vice President Technical Systems at RMLS</vt:lpstr>
      <vt:lpstr>CLOSING REMARKS</vt:lpstr>
      <vt:lpstr>Jeremy Crawford RESO CEO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Alex Lange</dc:title>
  <dc:creator>IMIAE</dc:creator>
  <cp:lastModifiedBy>Jadine Sturgill</cp:lastModifiedBy>
  <cp:revision>79</cp:revision>
  <dcterms:created xsi:type="dcterms:W3CDTF">2017-01-11T19:31:12Z</dcterms:created>
  <dcterms:modified xsi:type="dcterms:W3CDTF">2017-03-06T20:31:41Z</dcterms:modified>
</cp:coreProperties>
</file>