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g" ContentType="image/jpeg"/>
  <Default Extension="emf" ContentType="image/x-emf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7" r:id="rId2"/>
    <p:sldId id="608" r:id="rId3"/>
    <p:sldId id="610" r:id="rId4"/>
    <p:sldId id="609" r:id="rId5"/>
    <p:sldId id="613" r:id="rId6"/>
    <p:sldId id="614" r:id="rId7"/>
    <p:sldId id="607" r:id="rId8"/>
    <p:sldId id="31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8D05F09-6EE3-CC47-9DDA-8B54160F4B8F}">
          <p14:sldIdLst/>
        </p14:section>
        <p14:section name="Untitled Section" id="{494886DB-2A60-2340-B357-90628867DC0A}">
          <p14:sldIdLst>
            <p14:sldId id="257"/>
            <p14:sldId id="608"/>
            <p14:sldId id="610"/>
            <p14:sldId id="609"/>
            <p14:sldId id="613"/>
            <p14:sldId id="614"/>
            <p14:sldId id="607"/>
            <p14:sldId id="31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97" autoAdjust="0"/>
    <p:restoredTop sz="50075" autoAdjust="0"/>
  </p:normalViewPr>
  <p:slideViewPr>
    <p:cSldViewPr snapToGrid="0" snapToObjects="1">
      <p:cViewPr>
        <p:scale>
          <a:sx n="100" d="100"/>
          <a:sy n="100" d="100"/>
        </p:scale>
        <p:origin x="1704" y="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-80" y="29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anelledunn:Desktop:WAV:RESO%20DATA%20updated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anelledunn:Desktop:WAV:RESO%20DATA%20updated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anelledunn:Desktop:WAV:RESO%20DATA%20updated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anelledunn:Desktop:WAV:RESO%20DATA%20updated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anelledunn:Desktop:WAV:RESO%20DATA%20updated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Sheet6!$A$1:$G$1</c:f>
              <c:strCache>
                <c:ptCount val="7"/>
                <c:pt idx="0">
                  <c:v>None</c:v>
                </c:pt>
                <c:pt idx="1">
                  <c:v>1 to 5</c:v>
                </c:pt>
                <c:pt idx="2">
                  <c:v>6 to 10</c:v>
                </c:pt>
                <c:pt idx="3">
                  <c:v>11 to 15</c:v>
                </c:pt>
                <c:pt idx="4">
                  <c:v>16 to 20</c:v>
                </c:pt>
                <c:pt idx="5">
                  <c:v>More than 20</c:v>
                </c:pt>
                <c:pt idx="6">
                  <c:v>Not Sure</c:v>
                </c:pt>
              </c:strCache>
            </c:strRef>
          </c:cat>
          <c:val>
            <c:numRef>
              <c:f>Sheet6!$A$2:$G$2</c:f>
              <c:numCache>
                <c:formatCode>0%</c:formatCode>
                <c:ptCount val="7"/>
                <c:pt idx="0">
                  <c:v>0.02</c:v>
                </c:pt>
                <c:pt idx="1">
                  <c:v>0.55</c:v>
                </c:pt>
                <c:pt idx="2">
                  <c:v>0.27</c:v>
                </c:pt>
                <c:pt idx="3">
                  <c:v>0.07</c:v>
                </c:pt>
                <c:pt idx="4" formatCode="0.00%">
                  <c:v>0.01</c:v>
                </c:pt>
                <c:pt idx="5">
                  <c:v>0.01</c:v>
                </c:pt>
                <c:pt idx="6">
                  <c:v>0.07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584431168"/>
        <c:axId val="-584508384"/>
      </c:barChart>
      <c:catAx>
        <c:axId val="-58443116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-584508384"/>
        <c:crosses val="autoZero"/>
        <c:auto val="1"/>
        <c:lblAlgn val="ctr"/>
        <c:lblOffset val="100"/>
        <c:noMultiLvlLbl val="0"/>
      </c:catAx>
      <c:valAx>
        <c:axId val="-58450838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-584431168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9990381637078"/>
          <c:y val="0.0516319933692499"/>
          <c:w val="0.462829102883879"/>
          <c:h val="0.921804511278195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Sheet10!$A$1:$G$1</c:f>
              <c:strCache>
                <c:ptCount val="7"/>
                <c:pt idx="0">
                  <c:v>Delays in getting approvals/deployment of a data feed</c:v>
                </c:pt>
                <c:pt idx="1">
                  <c:v>Inconsistent data fields from the MLSs I work with</c:v>
                </c:pt>
                <c:pt idx="2">
                  <c:v>Inconsistent business rules from the MLSs I work with</c:v>
                </c:pt>
                <c:pt idx="3">
                  <c:v>Difficulties with data feeds</c:v>
                </c:pt>
                <c:pt idx="4">
                  <c:v>Inconsistent levels of support for MLSs without strong technical staff</c:v>
                </c:pt>
                <c:pt idx="5">
                  <c:v>Complexities in Data Licensing agreements across markets</c:v>
                </c:pt>
                <c:pt idx="6">
                  <c:v>Obtaining individual Agent Approval for products with MLS Data such as IDX Websites</c:v>
                </c:pt>
              </c:strCache>
            </c:strRef>
          </c:cat>
          <c:val>
            <c:numRef>
              <c:f>Sheet10!$A$2:$G$2</c:f>
              <c:numCache>
                <c:formatCode>0%</c:formatCode>
                <c:ptCount val="7"/>
                <c:pt idx="0">
                  <c:v>0.14</c:v>
                </c:pt>
                <c:pt idx="1">
                  <c:v>0.19</c:v>
                </c:pt>
                <c:pt idx="2">
                  <c:v>0.16</c:v>
                </c:pt>
                <c:pt idx="3">
                  <c:v>0.16</c:v>
                </c:pt>
                <c:pt idx="4">
                  <c:v>0.12</c:v>
                </c:pt>
                <c:pt idx="5">
                  <c:v>0.11</c:v>
                </c:pt>
                <c:pt idx="6">
                  <c:v>0.11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584702768"/>
        <c:axId val="-584692752"/>
      </c:barChart>
      <c:catAx>
        <c:axId val="-58470276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-584692752"/>
        <c:crosses val="autoZero"/>
        <c:auto val="1"/>
        <c:lblAlgn val="ctr"/>
        <c:lblOffset val="100"/>
        <c:noMultiLvlLbl val="0"/>
      </c:catAx>
      <c:valAx>
        <c:axId val="-584692752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-5847027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297998076327416"/>
          <c:y val="0.062827182746735"/>
          <c:w val="0.942222222222222"/>
          <c:h val="0.76072171606821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solidFill>
                <a:schemeClr val="accent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Sheet9!$A$1:$E$1</c:f>
              <c:strCache>
                <c:ptCount val="5"/>
                <c:pt idx="0">
                  <c:v>Not at all important</c:v>
                </c:pt>
                <c:pt idx="1">
                  <c:v>Somewhat important</c:v>
                </c:pt>
                <c:pt idx="2">
                  <c:v>Very important</c:v>
                </c:pt>
                <c:pt idx="3">
                  <c:v>Critical</c:v>
                </c:pt>
                <c:pt idx="4">
                  <c:v>Not sure/Don't know</c:v>
                </c:pt>
              </c:strCache>
            </c:strRef>
          </c:cat>
          <c:val>
            <c:numRef>
              <c:f>Sheet9!$A$2:$E$2</c:f>
              <c:numCache>
                <c:formatCode>0%</c:formatCode>
                <c:ptCount val="5"/>
                <c:pt idx="0">
                  <c:v>0.0</c:v>
                </c:pt>
                <c:pt idx="1">
                  <c:v>0.08</c:v>
                </c:pt>
                <c:pt idx="2">
                  <c:v>0.5</c:v>
                </c:pt>
                <c:pt idx="3">
                  <c:v>0.41</c:v>
                </c:pt>
                <c:pt idx="4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584762816"/>
        <c:axId val="-584778512"/>
      </c:barChart>
      <c:catAx>
        <c:axId val="-5847628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-584778512"/>
        <c:crosses val="autoZero"/>
        <c:auto val="1"/>
        <c:lblAlgn val="ctr"/>
        <c:lblOffset val="100"/>
        <c:noMultiLvlLbl val="0"/>
      </c:catAx>
      <c:valAx>
        <c:axId val="-58477851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-5847628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4254780652418"/>
          <c:y val="0.0511811023622047"/>
          <c:w val="0.792779607906154"/>
          <c:h val="0.730105400210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Sheet26!$A$1:$D$1</c:f>
              <c:strCache>
                <c:ptCount val="4"/>
                <c:pt idx="0">
                  <c:v>Not at all important</c:v>
                </c:pt>
                <c:pt idx="1">
                  <c:v>Somewhat important</c:v>
                </c:pt>
                <c:pt idx="2">
                  <c:v>Very important</c:v>
                </c:pt>
                <c:pt idx="3">
                  <c:v>Critical</c:v>
                </c:pt>
              </c:strCache>
            </c:strRef>
          </c:cat>
          <c:val>
            <c:numRef>
              <c:f>Sheet26!$A$2:$D$2</c:f>
              <c:numCache>
                <c:formatCode>0%</c:formatCode>
                <c:ptCount val="4"/>
                <c:pt idx="0">
                  <c:v>0.01</c:v>
                </c:pt>
                <c:pt idx="1">
                  <c:v>0.11</c:v>
                </c:pt>
                <c:pt idx="2">
                  <c:v>0.46</c:v>
                </c:pt>
                <c:pt idx="3">
                  <c:v>0.42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584825360"/>
        <c:axId val="-584882480"/>
      </c:barChart>
      <c:catAx>
        <c:axId val="-5848253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-584882480"/>
        <c:crosses val="autoZero"/>
        <c:auto val="1"/>
        <c:lblAlgn val="ctr"/>
        <c:lblOffset val="100"/>
        <c:noMultiLvlLbl val="0"/>
      </c:catAx>
      <c:valAx>
        <c:axId val="-584882480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-584825360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6503062117235"/>
          <c:y val="0.141203703703704"/>
          <c:w val="0.452777777777778"/>
          <c:h val="0.75462962962963"/>
        </c:manualLayout>
      </c:layout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Sheet15!$A$1:$C$1</c:f>
              <c:strCache>
                <c:ptCount val="3"/>
                <c:pt idx="0">
                  <c:v>Yes</c:v>
                </c:pt>
                <c:pt idx="1">
                  <c:v>No</c:v>
                </c:pt>
                <c:pt idx="2">
                  <c:v>Not sure</c:v>
                </c:pt>
              </c:strCache>
            </c:strRef>
          </c:cat>
          <c:val>
            <c:numRef>
              <c:f>Sheet15!$A$2:$C$2</c:f>
              <c:numCache>
                <c:formatCode>0%</c:formatCode>
                <c:ptCount val="3"/>
                <c:pt idx="0">
                  <c:v>0.12</c:v>
                </c:pt>
                <c:pt idx="1">
                  <c:v>0.76</c:v>
                </c:pt>
                <c:pt idx="2">
                  <c:v>0.12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9672790901137"/>
          <c:y val="0.296321084864392"/>
          <c:w val="0.226438320209974"/>
          <c:h val="0.379580052493438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A55A1-E881-3D43-A3B1-4C08A4FFA360}" type="datetimeFigureOut">
              <a:rPr lang="en-US" smtClean="0"/>
              <a:t>9/19/16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B5FDC-387B-6240-B853-3A147DD1B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76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B5FDC-387B-6240-B853-3A147DD1B19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768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B5FDC-387B-6240-B853-3A147DD1B19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508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w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w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4693"/>
            <a:ext cx="7772400" cy="1470025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193536"/>
          </a:xfr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 descr="WAVGroup_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96" y="344507"/>
            <a:ext cx="1504680" cy="104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48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EB6A1-F8E0-C847-BA10-7BA132C18010}" type="datetimeFigureOut">
              <a:rPr lang="en-US" smtClean="0"/>
              <a:t>9/19/16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55788-6493-7F4B-A058-FE1FE939D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16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EB6A1-F8E0-C847-BA10-7BA132C18010}" type="datetimeFigureOut">
              <a:rPr lang="en-US" smtClean="0"/>
              <a:t>9/19/16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55788-6493-7F4B-A058-FE1FE939D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2482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/>
          </p:cNvSpPr>
          <p:nvPr>
            <p:ph type="title"/>
          </p:nvPr>
        </p:nvSpPr>
        <p:spPr>
          <a:xfrm>
            <a:off x="1645295" y="312539"/>
            <a:ext cx="5853410" cy="151804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B4D449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78" name="Shape 78"/>
          <p:cNvSpPr>
            <a:spLocks noGrp="1"/>
          </p:cNvSpPr>
          <p:nvPr>
            <p:ph type="body" idx="1"/>
          </p:nvPr>
        </p:nvSpPr>
        <p:spPr>
          <a:xfrm>
            <a:off x="1645295" y="1830586"/>
            <a:ext cx="5853410" cy="44201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764"/>
              </a:spcBef>
              <a:buSzTx/>
              <a:buNone/>
              <a:defRPr sz="2100">
                <a:solidFill>
                  <a:srgbClr val="424242"/>
                </a:solidFill>
              </a:defRPr>
            </a:lvl1pPr>
            <a:lvl2pPr marL="445982" indent="-259292">
              <a:spcBef>
                <a:spcPts val="1764"/>
              </a:spcBef>
              <a:defRPr sz="2100">
                <a:solidFill>
                  <a:srgbClr val="424242"/>
                </a:solidFill>
              </a:defRPr>
            </a:lvl2pPr>
            <a:lvl3pPr marL="632672" indent="-259292">
              <a:spcBef>
                <a:spcPts val="1764"/>
              </a:spcBef>
              <a:defRPr sz="2100">
                <a:solidFill>
                  <a:srgbClr val="424242"/>
                </a:solidFill>
              </a:defRPr>
            </a:lvl3pPr>
            <a:lvl4pPr marL="819362" indent="-259292">
              <a:spcBef>
                <a:spcPts val="1764"/>
              </a:spcBef>
              <a:defRPr sz="2100">
                <a:solidFill>
                  <a:srgbClr val="424242"/>
                </a:solidFill>
              </a:defRPr>
            </a:lvl4pPr>
            <a:lvl5pPr marL="1006052" indent="-259292">
              <a:spcBef>
                <a:spcPts val="1764"/>
              </a:spcBef>
              <a:defRPr sz="2100">
                <a:solidFill>
                  <a:srgbClr val="424242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9" name="Shape 79"/>
          <p:cNvSpPr/>
          <p:nvPr/>
        </p:nvSpPr>
        <p:spPr>
          <a:xfrm>
            <a:off x="0" y="6349715"/>
            <a:ext cx="9144000" cy="508001"/>
          </a:xfrm>
          <a:prstGeom prst="rect">
            <a:avLst/>
          </a:prstGeom>
          <a:solidFill>
            <a:srgbClr val="00A7E1"/>
          </a:solidFill>
          <a:ln w="12700">
            <a:miter lim="400000"/>
          </a:ln>
        </p:spPr>
        <p:txBody>
          <a:bodyPr lIns="30004" tIns="30004" rIns="30004" bIns="30004" anchor="ctr"/>
          <a:lstStyle/>
          <a:p>
            <a:pPr algn="ctr">
              <a:lnSpc>
                <a:spcPct val="100000"/>
              </a:lnSpc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434897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/>
          </p:cNvSpPr>
          <p:nvPr>
            <p:ph type="title"/>
          </p:nvPr>
        </p:nvSpPr>
        <p:spPr>
          <a:xfrm>
            <a:off x="1645295" y="312539"/>
            <a:ext cx="5853410" cy="151804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B4D449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69" name="Shape 69"/>
          <p:cNvSpPr/>
          <p:nvPr/>
        </p:nvSpPr>
        <p:spPr>
          <a:xfrm>
            <a:off x="0" y="6349715"/>
            <a:ext cx="9144000" cy="508001"/>
          </a:xfrm>
          <a:prstGeom prst="rect">
            <a:avLst/>
          </a:prstGeom>
          <a:solidFill>
            <a:srgbClr val="00A7E1"/>
          </a:solidFill>
          <a:ln w="12700">
            <a:miter lim="400000"/>
          </a:ln>
        </p:spPr>
        <p:txBody>
          <a:bodyPr lIns="30004" tIns="30004" rIns="30004" bIns="30004" anchor="ctr"/>
          <a:lstStyle/>
          <a:p>
            <a:pPr algn="ctr">
              <a:lnSpc>
                <a:spcPct val="100000"/>
              </a:lnSpc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956916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119E0-FF2C-2641-9A9C-8FF3DFE30E36}" type="datetimeFigureOut">
              <a:rPr lang="en-US" smtClean="0"/>
              <a:t>9/19/16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9FC07-43A6-0B49-958F-2338A40FC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0479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P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3629"/>
            <a:ext cx="9144000" cy="6232677"/>
          </a:xfrm>
          <a:prstGeom prst="rect">
            <a:avLst/>
          </a:prstGeom>
          <a:solidFill>
            <a:srgbClr val="13477C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000">
                <a:solidFill>
                  <a:srgbClr val="828894"/>
                </a:solidFill>
              </a:defRPr>
            </a:lvl1pPr>
          </a:lstStyle>
          <a:p>
            <a:pPr>
              <a:defRPr/>
            </a:pPr>
            <a:fld id="{51C1AC7E-8484-C747-A9A0-B75EDEF860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28095" y="3193155"/>
            <a:ext cx="7087810" cy="19352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 b="1" i="0">
                <a:solidFill>
                  <a:schemeClr val="accent2">
                    <a:lumMod val="75000"/>
                  </a:schemeClr>
                </a:solidFill>
                <a:latin typeface="Helvetica Neue"/>
                <a:cs typeface="Helvetica Neue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This is the Title slide</a:t>
            </a:r>
            <a:br>
              <a:rPr lang="en-US" dirty="0" smtClean="0"/>
            </a:br>
            <a:r>
              <a:rPr lang="en-US" dirty="0" smtClean="0"/>
              <a:t>for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17069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_Bullet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2150" y="1714501"/>
            <a:ext cx="7848600" cy="4563534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Font typeface="Arial"/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Clr>
                <a:schemeClr val="accent3"/>
              </a:buClr>
              <a:buFont typeface="Arial"/>
              <a:buNone/>
              <a:defRPr sz="1600">
                <a:solidFill>
                  <a:schemeClr val="tx2"/>
                </a:solidFill>
              </a:defRPr>
            </a:lvl2pPr>
            <a:lvl3pPr marL="914400" indent="0">
              <a:buClr>
                <a:schemeClr val="accent3"/>
              </a:buClr>
              <a:buFont typeface="Arial"/>
              <a:buNone/>
              <a:defRPr sz="1400">
                <a:solidFill>
                  <a:schemeClr val="tx2"/>
                </a:solidFill>
              </a:defRPr>
            </a:lvl3pPr>
            <a:lvl4pPr marL="1371600" indent="0">
              <a:buClr>
                <a:schemeClr val="accent3"/>
              </a:buClr>
              <a:buFont typeface="Arial"/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Clr>
                <a:schemeClr val="accent3"/>
              </a:buClr>
              <a:buFont typeface="Arial"/>
              <a:buNone/>
              <a:defRPr sz="1100">
                <a:solidFill>
                  <a:schemeClr val="tx2"/>
                </a:solidFill>
              </a:defRPr>
            </a:lvl5pPr>
            <a:lvl6pPr marL="2286000" indent="0">
              <a:buClr>
                <a:schemeClr val="accent3"/>
              </a:buClr>
              <a:buFont typeface="Arial"/>
              <a:buNone/>
              <a:defRPr sz="1050">
                <a:solidFill>
                  <a:srgbClr val="525A70"/>
                </a:solidFill>
              </a:defRPr>
            </a:lvl6pPr>
            <a:lvl7pPr marL="2743200" indent="0">
              <a:buClr>
                <a:schemeClr val="accent3"/>
              </a:buClr>
              <a:buFont typeface="Arial"/>
              <a:buNone/>
              <a:defRPr sz="1000">
                <a:solidFill>
                  <a:srgbClr val="525A70"/>
                </a:solidFill>
              </a:defRPr>
            </a:lvl7pPr>
            <a:lvl8pPr marL="3200400" indent="0">
              <a:buClr>
                <a:schemeClr val="accent3"/>
              </a:buClr>
              <a:buFont typeface="Arial"/>
              <a:buNone/>
              <a:defRPr sz="900" baseline="0">
                <a:solidFill>
                  <a:srgbClr val="525A70"/>
                </a:solidFill>
              </a:defRPr>
            </a:lvl8pPr>
            <a:lvl9pPr marL="3657600" indent="0">
              <a:buClr>
                <a:schemeClr val="accent3"/>
              </a:buClr>
              <a:buFont typeface="Arial"/>
              <a:buNone/>
              <a:defRPr sz="800">
                <a:solidFill>
                  <a:srgbClr val="525A70"/>
                </a:solidFill>
              </a:defRPr>
            </a:lvl9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</a:p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Text Placeholder 2"/>
          <p:cNvSpPr txBox="1">
            <a:spLocks/>
          </p:cNvSpPr>
          <p:nvPr userDrawn="1"/>
        </p:nvSpPr>
        <p:spPr>
          <a:xfrm>
            <a:off x="5869420" y="6551318"/>
            <a:ext cx="2853267" cy="32204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700" dirty="0" smtClean="0">
                <a:solidFill>
                  <a:srgbClr val="8D8D8D"/>
                </a:solidFill>
              </a:rPr>
              <a:t>© 2015 Move, Inc.  All rights reserved.  Do not copy or distribute.</a:t>
            </a:r>
            <a:endParaRPr lang="en-US" sz="700" dirty="0">
              <a:solidFill>
                <a:srgbClr val="8D8D8D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41313" y="245533"/>
            <a:ext cx="8623300" cy="61806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3600" b="1" i="0" cap="all" spc="-100">
                <a:solidFill>
                  <a:srgbClr val="5D5F5E"/>
                </a:solidFill>
                <a:latin typeface="Arial"/>
                <a:cs typeface="Arial"/>
              </a:defRPr>
            </a:lvl1pPr>
            <a:lvl2pPr marL="457200" indent="0">
              <a:buNone/>
              <a:defRPr b="1">
                <a:solidFill>
                  <a:schemeClr val="accent1"/>
                </a:solidFill>
              </a:defRPr>
            </a:lvl2pPr>
            <a:lvl3pPr marL="914400" indent="0">
              <a:buNone/>
              <a:defRPr b="1">
                <a:solidFill>
                  <a:schemeClr val="accent1"/>
                </a:solidFill>
              </a:defRPr>
            </a:lvl3pPr>
            <a:lvl4pPr marL="1371600" indent="0">
              <a:buNone/>
              <a:defRPr b="1">
                <a:solidFill>
                  <a:schemeClr val="accent1"/>
                </a:solidFill>
              </a:defRPr>
            </a:lvl4pPr>
            <a:lvl5pPr marL="1828800" indent="0">
              <a:buNone/>
              <a:defRPr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HEADLINE goes here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341313" y="874181"/>
            <a:ext cx="8623300" cy="56091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2400" b="0" i="0" cap="none" spc="-50">
                <a:solidFill>
                  <a:srgbClr val="CE081E"/>
                </a:solidFill>
                <a:latin typeface="Georgia"/>
                <a:cs typeface="Georgia"/>
              </a:defRPr>
            </a:lvl1pPr>
            <a:lvl2pPr marL="457200" indent="0">
              <a:buNone/>
              <a:defRPr b="1">
                <a:solidFill>
                  <a:schemeClr val="accent1"/>
                </a:solidFill>
              </a:defRPr>
            </a:lvl2pPr>
            <a:lvl3pPr marL="914400" indent="0">
              <a:buNone/>
              <a:defRPr b="1">
                <a:solidFill>
                  <a:schemeClr val="accent1"/>
                </a:solidFill>
              </a:defRPr>
            </a:lvl3pPr>
            <a:lvl4pPr marL="1371600" indent="0">
              <a:buNone/>
              <a:defRPr b="1">
                <a:solidFill>
                  <a:schemeClr val="accent1"/>
                </a:solidFill>
              </a:defRPr>
            </a:lvl4pPr>
            <a:lvl5pPr marL="1828800" indent="0">
              <a:buNone/>
              <a:defRPr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Subhead goes here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70" y="6383277"/>
            <a:ext cx="1523996" cy="375928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24900" y="6416160"/>
            <a:ext cx="419100" cy="457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E3C08F0-9C2C-9F43-9A81-37B149DD4E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60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 xmlns:p14="http://schemas.microsoft.com/office/powerpoint/2010/main"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_Bullet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 txBox="1">
            <a:spLocks/>
          </p:cNvSpPr>
          <p:nvPr userDrawn="1"/>
        </p:nvSpPr>
        <p:spPr>
          <a:xfrm>
            <a:off x="5869420" y="6508983"/>
            <a:ext cx="2853267" cy="32204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700" dirty="0" smtClean="0">
                <a:solidFill>
                  <a:srgbClr val="6A82AC"/>
                </a:solidFill>
              </a:rPr>
              <a:t>© 2016 Move, Inc.  All rights reserved.</a:t>
            </a:r>
            <a:endParaRPr lang="en-US" sz="700" dirty="0">
              <a:solidFill>
                <a:srgbClr val="6A82AC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24900" y="6403461"/>
            <a:ext cx="419100" cy="4545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accent3"/>
                </a:solidFill>
              </a:defRPr>
            </a:lvl1pPr>
          </a:lstStyle>
          <a:p>
            <a:fld id="{BE3C08F0-9C2C-9F43-9A81-37B149DD4ED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41313" y="245533"/>
            <a:ext cx="8623300" cy="61806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3600" b="1" cap="all" spc="-100">
                <a:solidFill>
                  <a:schemeClr val="accent2"/>
                </a:solidFill>
              </a:defRPr>
            </a:lvl1pPr>
            <a:lvl2pPr marL="457200" indent="0">
              <a:buNone/>
              <a:defRPr b="1">
                <a:solidFill>
                  <a:schemeClr val="accent1"/>
                </a:solidFill>
              </a:defRPr>
            </a:lvl2pPr>
            <a:lvl3pPr marL="914400" indent="0">
              <a:buNone/>
              <a:defRPr b="1">
                <a:solidFill>
                  <a:schemeClr val="accent1"/>
                </a:solidFill>
              </a:defRPr>
            </a:lvl3pPr>
            <a:lvl4pPr marL="1371600" indent="0">
              <a:buNone/>
              <a:defRPr b="1">
                <a:solidFill>
                  <a:schemeClr val="accent1"/>
                </a:solidFill>
              </a:defRPr>
            </a:lvl4pPr>
            <a:lvl5pPr marL="1828800" indent="0">
              <a:buNone/>
              <a:defRPr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HEADLINE goes here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341313" y="874181"/>
            <a:ext cx="8623300" cy="56091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2400" b="0" cap="none" spc="-5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>
              <a:buNone/>
              <a:defRPr b="1">
                <a:solidFill>
                  <a:schemeClr val="accent1"/>
                </a:solidFill>
              </a:defRPr>
            </a:lvl2pPr>
            <a:lvl3pPr marL="914400" indent="0">
              <a:buNone/>
              <a:defRPr b="1">
                <a:solidFill>
                  <a:schemeClr val="accent1"/>
                </a:solidFill>
              </a:defRPr>
            </a:lvl3pPr>
            <a:lvl4pPr marL="1371600" indent="0">
              <a:buNone/>
              <a:defRPr b="1">
                <a:solidFill>
                  <a:schemeClr val="accent1"/>
                </a:solidFill>
              </a:defRPr>
            </a:lvl4pPr>
            <a:lvl5pPr marL="1828800" indent="0">
              <a:buNone/>
              <a:defRPr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Subhead goes here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alphaModFix amt="6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69" y="6403461"/>
            <a:ext cx="1320800" cy="34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 xmlns:p14="http://schemas.microsoft.com/office/powerpoint/2010/main"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rt Layou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 txBox="1">
            <a:spLocks/>
          </p:cNvSpPr>
          <p:nvPr userDrawn="1"/>
        </p:nvSpPr>
        <p:spPr>
          <a:xfrm>
            <a:off x="5869420" y="6508983"/>
            <a:ext cx="2853267" cy="32204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700" dirty="0" smtClean="0">
                <a:solidFill>
                  <a:srgbClr val="6A82AC"/>
                </a:solidFill>
              </a:rPr>
              <a:t>© 2016 Move, Inc.  All rights reserved.</a:t>
            </a:r>
            <a:endParaRPr lang="en-US" sz="700" dirty="0">
              <a:solidFill>
                <a:srgbClr val="6A82AC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24900" y="6403461"/>
            <a:ext cx="419100" cy="4545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 hasCustomPrompt="1"/>
          </p:nvPr>
        </p:nvSpPr>
        <p:spPr>
          <a:xfrm>
            <a:off x="577851" y="1943100"/>
            <a:ext cx="8001000" cy="4229101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000">
                <a:solidFill>
                  <a:srgbClr val="525A70"/>
                </a:solidFill>
              </a:defRPr>
            </a:lvl1pPr>
          </a:lstStyle>
          <a:p>
            <a:r>
              <a:rPr lang="en-US" dirty="0" smtClean="0"/>
              <a:t>CLICK TO INSERT CHART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41313" y="245533"/>
            <a:ext cx="8623300" cy="61806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3600" b="1" cap="all" spc="-100">
                <a:solidFill>
                  <a:schemeClr val="accent2"/>
                </a:solidFill>
              </a:defRPr>
            </a:lvl1pPr>
            <a:lvl2pPr marL="457200" indent="0">
              <a:buNone/>
              <a:defRPr b="1">
                <a:solidFill>
                  <a:schemeClr val="accent1"/>
                </a:solidFill>
              </a:defRPr>
            </a:lvl2pPr>
            <a:lvl3pPr marL="914400" indent="0">
              <a:buNone/>
              <a:defRPr b="1">
                <a:solidFill>
                  <a:schemeClr val="accent1"/>
                </a:solidFill>
              </a:defRPr>
            </a:lvl3pPr>
            <a:lvl4pPr marL="1371600" indent="0">
              <a:buNone/>
              <a:defRPr b="1">
                <a:solidFill>
                  <a:schemeClr val="accent1"/>
                </a:solidFill>
              </a:defRPr>
            </a:lvl4pPr>
            <a:lvl5pPr marL="1828800" indent="0">
              <a:buNone/>
              <a:defRPr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HEADLINE goes here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341313" y="874181"/>
            <a:ext cx="8623300" cy="56091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2400" b="1" cap="all" spc="-100">
                <a:solidFill>
                  <a:srgbClr val="7E96C0"/>
                </a:solidFill>
              </a:defRPr>
            </a:lvl1pPr>
            <a:lvl2pPr marL="457200" indent="0">
              <a:buNone/>
              <a:defRPr b="1">
                <a:solidFill>
                  <a:schemeClr val="accent1"/>
                </a:solidFill>
              </a:defRPr>
            </a:lvl2pPr>
            <a:lvl3pPr marL="914400" indent="0">
              <a:buNone/>
              <a:defRPr b="1">
                <a:solidFill>
                  <a:schemeClr val="accent1"/>
                </a:solidFill>
              </a:defRPr>
            </a:lvl3pPr>
            <a:lvl4pPr marL="1371600" indent="0">
              <a:buNone/>
              <a:defRPr b="1">
                <a:solidFill>
                  <a:schemeClr val="accent1"/>
                </a:solidFill>
              </a:defRPr>
            </a:lvl4pPr>
            <a:lvl5pPr marL="1828800" indent="0">
              <a:buNone/>
              <a:defRPr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SUBHEAD goes here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alphaModFix amt="6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69" y="6403461"/>
            <a:ext cx="1320800" cy="34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22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 xmlns:p14="http://schemas.microsoft.com/office/powerpoint/2010/main"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1917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EB6A1-F8E0-C847-BA10-7BA132C18010}" type="datetimeFigureOut">
              <a:rPr lang="en-US" smtClean="0"/>
              <a:t>9/19/16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A2255788-6493-7F4B-A058-FE1FE939D5C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WoC_hea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8271" cy="14977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6218"/>
            <a:ext cx="8048183" cy="1038102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7" descr="WAVGroup_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881" y="5995841"/>
            <a:ext cx="1043004" cy="72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919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138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8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257746"/>
            <a:ext cx="8229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EB6A1-F8E0-C847-BA10-7BA132C18010}" type="datetimeFigureOut">
              <a:rPr lang="en-US" smtClean="0"/>
              <a:t>9/19/16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55788-6493-7F4B-A058-FE1FE939D5C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WoC_foot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0139"/>
            <a:ext cx="9172542" cy="949243"/>
          </a:xfrm>
          <a:prstGeom prst="rect">
            <a:avLst/>
          </a:prstGeom>
        </p:spPr>
      </p:pic>
      <p:pic>
        <p:nvPicPr>
          <p:cNvPr id="9" name="Picture 8" descr="WAVGroup_logo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362" y="5950139"/>
            <a:ext cx="1274658" cy="94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236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AVGroup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740" y="5956737"/>
            <a:ext cx="1043004" cy="72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925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EB6A1-F8E0-C847-BA10-7BA132C18010}" type="datetimeFigureOut">
              <a:rPr lang="en-US" smtClean="0"/>
              <a:t>9/19/16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55788-6493-7F4B-A058-FE1FE939D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EB6A1-F8E0-C847-BA10-7BA132C18010}" type="datetimeFigureOut">
              <a:rPr lang="en-US" smtClean="0"/>
              <a:t>9/19/16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55788-6493-7F4B-A058-FE1FE939D5C9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WoC_divide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9413"/>
            <a:ext cx="82296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975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EB6A1-F8E0-C847-BA10-7BA132C18010}" type="datetimeFigureOut">
              <a:rPr lang="en-US" smtClean="0"/>
              <a:t>9/19/16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55788-6493-7F4B-A058-FE1FE939D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441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EB6A1-F8E0-C847-BA10-7BA132C18010}" type="datetimeFigureOut">
              <a:rPr lang="en-US" smtClean="0"/>
              <a:t>9/19/16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55788-6493-7F4B-A058-FE1FE939D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519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EB6A1-F8E0-C847-BA10-7BA132C18010}" type="datetimeFigureOut">
              <a:rPr lang="en-US" smtClean="0"/>
              <a:t>9/19/16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55788-6493-7F4B-A058-FE1FE939D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679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EB6A1-F8E0-C847-BA10-7BA132C18010}" type="datetimeFigureOut">
              <a:rPr lang="en-US" smtClean="0"/>
              <a:t>9/19/16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55788-6493-7F4B-A058-FE1FE939D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858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4" r:id="rId15"/>
    <p:sldLayoutId id="2147483665" r:id="rId16"/>
    <p:sldLayoutId id="2147483666" r:id="rId17"/>
    <p:sldLayoutId id="2147483667" r:id="rId18"/>
    <p:sldLayoutId id="2147483668" r:id="rId1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RESO Broker Survey</a:t>
            </a:r>
            <a:br>
              <a:rPr lang="en-US" dirty="0" smtClean="0"/>
            </a:br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August 30, </a:t>
            </a:r>
            <a:r>
              <a:rPr lang="en-US" dirty="0" smtClean="0"/>
              <a:t>2016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571500" y="23495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68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latin typeface="Arial"/>
                <a:cs typeface="Arial"/>
              </a:rPr>
              <a:t>Approximately how many systems/tools do you use </a:t>
            </a:r>
            <a:endParaRPr lang="en-US" sz="2000" b="1" dirty="0" smtClean="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en-US" sz="2000" b="1" dirty="0" smtClean="0">
                <a:latin typeface="Arial"/>
                <a:cs typeface="Arial"/>
              </a:rPr>
              <a:t>in </a:t>
            </a:r>
            <a:r>
              <a:rPr lang="en-US" sz="2000" b="1" dirty="0">
                <a:latin typeface="Arial"/>
                <a:cs typeface="Arial"/>
              </a:rPr>
              <a:t>your brokerage that </a:t>
            </a:r>
            <a:r>
              <a:rPr lang="en-US" sz="2000" b="1" dirty="0" smtClean="0">
                <a:latin typeface="Arial"/>
                <a:cs typeface="Arial"/>
              </a:rPr>
              <a:t>uses </a:t>
            </a:r>
            <a:r>
              <a:rPr lang="en-US" sz="2000" b="1" dirty="0">
                <a:latin typeface="Arial"/>
                <a:cs typeface="Arial"/>
              </a:rPr>
              <a:t>MLS data? </a:t>
            </a:r>
            <a:endParaRPr lang="en-US" sz="2000" b="1" dirty="0" smtClean="0">
              <a:latin typeface="Arial"/>
              <a:cs typeface="Arial"/>
            </a:endParaRPr>
          </a:p>
          <a:p>
            <a:pPr marL="0" indent="0" algn="ctr">
              <a:buNone/>
            </a:pPr>
            <a:endParaRPr lang="en-US" sz="2000" b="1" dirty="0">
              <a:latin typeface="Arial"/>
              <a:cs typeface="Arial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7159460"/>
              </p:ext>
            </p:extLst>
          </p:nvPr>
        </p:nvGraphicFramePr>
        <p:xfrm>
          <a:off x="850900" y="2362200"/>
          <a:ext cx="6769100" cy="4279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146218"/>
            <a:ext cx="79084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Most have multiple tools that require </a:t>
            </a:r>
          </a:p>
          <a:p>
            <a:r>
              <a:rPr lang="en-US" sz="3200" b="1" dirty="0" smtClean="0">
                <a:solidFill>
                  <a:schemeClr val="bg1"/>
                </a:solidFill>
              </a:rPr>
              <a:t>MLS data 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84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Inconsistent data fields among MLSs - single largest data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/>
              <a:t>Which of the following areas have caused issues/challenges for you? </a:t>
            </a:r>
            <a:r>
              <a:rPr lang="en-US" sz="2000" b="1" dirty="0" smtClean="0"/>
              <a:t>(</a:t>
            </a:r>
            <a:r>
              <a:rPr lang="en-US" sz="2000" b="1" dirty="0"/>
              <a:t>Choose all that apply)</a:t>
            </a:r>
            <a:r>
              <a:rPr lang="en-US" sz="2000" dirty="0"/>
              <a:t> </a:t>
            </a:r>
            <a:endParaRPr lang="en-US" sz="2000" dirty="0" smtClean="0"/>
          </a:p>
          <a:p>
            <a:pPr marL="0" indent="0" algn="ctr">
              <a:buNone/>
            </a:pPr>
            <a:endParaRPr lang="en-US" sz="20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2652301"/>
              </p:ext>
            </p:extLst>
          </p:nvPr>
        </p:nvGraphicFramePr>
        <p:xfrm>
          <a:off x="622300" y="2095502"/>
          <a:ext cx="7016750" cy="4571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415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91% believe data standards are Important/Critical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/>
              <a:t>How important is it to your brokerage that all MLSs you work with offer a consistent set of data fields for you to use on your website, internal systems and document processing programs?</a:t>
            </a:r>
            <a:r>
              <a:rPr lang="en-US" sz="2000" dirty="0"/>
              <a:t> 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2317884"/>
              </p:ext>
            </p:extLst>
          </p:nvPr>
        </p:nvGraphicFramePr>
        <p:xfrm>
          <a:off x="1498600" y="2473324"/>
          <a:ext cx="6134100" cy="3952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8626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88% want the Broker voice represented in Standards Setting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/>
              <a:t>How important do you believe it is for brokers to have a voice in the setting of data standards for the real estate industry?</a:t>
            </a:r>
            <a:r>
              <a:rPr lang="en-US" sz="2000" dirty="0"/>
              <a:t> </a:t>
            </a:r>
            <a:endParaRPr lang="en-US" sz="2000" dirty="0" smtClean="0"/>
          </a:p>
          <a:p>
            <a:pPr marL="0" indent="0" algn="ctr">
              <a:buNone/>
            </a:pPr>
            <a:endParaRPr lang="en-US" sz="20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4043503"/>
              </p:ext>
            </p:extLst>
          </p:nvPr>
        </p:nvGraphicFramePr>
        <p:xfrm>
          <a:off x="622300" y="2311400"/>
          <a:ext cx="6896100" cy="398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301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Very little awareness of the Web API deadline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/>
              <a:t>Are you aware that all MLS organizations have been required to adopt the RESO Web API by June 30, 2016?</a:t>
            </a:r>
            <a:r>
              <a:rPr lang="en-US" sz="2000" dirty="0"/>
              <a:t> </a:t>
            </a:r>
            <a:endParaRPr lang="en-US" sz="2000" dirty="0" smtClean="0"/>
          </a:p>
          <a:p>
            <a:pPr marL="0" indent="0" algn="ctr">
              <a:buNone/>
            </a:pPr>
            <a:endParaRPr lang="en-US" sz="20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8510615"/>
              </p:ext>
            </p:extLst>
          </p:nvPr>
        </p:nvGraphicFramePr>
        <p:xfrm>
          <a:off x="1003300" y="1985962"/>
          <a:ext cx="6769100" cy="4745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6440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2016-2017 Strategic Tactics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133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Launch program to MLSs inviting them to promote RESO Compliance</a:t>
            </a:r>
          </a:p>
          <a:p>
            <a:r>
              <a:rPr lang="en-US" dirty="0" smtClean="0"/>
              <a:t>Host webinars </a:t>
            </a:r>
            <a:r>
              <a:rPr lang="en-US" dirty="0" smtClean="0"/>
              <a:t>to introduce RESO to brokers and how it will benefit them</a:t>
            </a:r>
          </a:p>
          <a:p>
            <a:r>
              <a:rPr lang="en-US" dirty="0" smtClean="0"/>
              <a:t>Expedite broker case studies</a:t>
            </a:r>
          </a:p>
          <a:p>
            <a:r>
              <a:rPr lang="en-US" smtClean="0"/>
              <a:t>Create awareness </a:t>
            </a:r>
            <a:r>
              <a:rPr lang="en-US" dirty="0" smtClean="0"/>
              <a:t>campaign to brokers about value of RESO</a:t>
            </a:r>
          </a:p>
          <a:p>
            <a:r>
              <a:rPr lang="en-US" dirty="0" smtClean="0"/>
              <a:t>Continue to </a:t>
            </a:r>
            <a:r>
              <a:rPr lang="en-US" dirty="0" smtClean="0"/>
              <a:t>recruit broker </a:t>
            </a:r>
            <a:r>
              <a:rPr lang="en-US" dirty="0" smtClean="0"/>
              <a:t>membership, </a:t>
            </a:r>
            <a:r>
              <a:rPr lang="en-US" dirty="0" smtClean="0"/>
              <a:t>encourage workgroup </a:t>
            </a:r>
            <a:r>
              <a:rPr lang="en-US" dirty="0" smtClean="0"/>
              <a:t>involvement and conference attendance</a:t>
            </a:r>
          </a:p>
          <a:p>
            <a:r>
              <a:rPr lang="en-US" dirty="0" smtClean="0"/>
              <a:t>Recruit Broker Ambassadors to promote RESO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7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63413"/>
            <a:ext cx="8229600" cy="1143000"/>
          </a:xfrm>
        </p:spPr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58800" y="3708400"/>
            <a:ext cx="82931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www.wavgroup.com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805 748-9118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marilyn@wavgroup.com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21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15488</TotalTime>
  <Words>226</Words>
  <Application>Microsoft Macintosh PowerPoint</Application>
  <PresentationFormat>On-screen Show (4:3)</PresentationFormat>
  <Paragraphs>27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Georgia</vt:lpstr>
      <vt:lpstr>Helvetica Light</vt:lpstr>
      <vt:lpstr>Helvetica Neue</vt:lpstr>
      <vt:lpstr>Office Theme</vt:lpstr>
      <vt:lpstr>RESO Broker Survey Summary</vt:lpstr>
      <vt:lpstr> </vt:lpstr>
      <vt:lpstr>Inconsistent data fields among MLSs - single largest data challenge</vt:lpstr>
      <vt:lpstr>91% believe data standards are Important/Critical</vt:lpstr>
      <vt:lpstr>88% want the Broker voice represented in Standards Setting</vt:lpstr>
      <vt:lpstr>Very little awareness of the Web API deadline </vt:lpstr>
      <vt:lpstr>2016-2017 Strategic Tactics</vt:lpstr>
      <vt:lpstr>Questions?</vt:lpstr>
    </vt:vector>
  </TitlesOfParts>
  <Company>WAV Group, Inc</Company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Jenna Woodruff</dc:creator>
  <cp:lastModifiedBy>jeremy crawford</cp:lastModifiedBy>
  <cp:revision>153</cp:revision>
  <dcterms:created xsi:type="dcterms:W3CDTF">2016-03-21T21:36:27Z</dcterms:created>
  <dcterms:modified xsi:type="dcterms:W3CDTF">2016-09-19T18:49:34Z</dcterms:modified>
</cp:coreProperties>
</file>